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media/image15.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4"/>
    <p:sldMasterId id="2147483694" r:id="rId5"/>
    <p:sldMasterId id="2147483787" r:id="rId6"/>
  </p:sldMasterIdLst>
  <p:notesMasterIdLst>
    <p:notesMasterId r:id="rId32"/>
  </p:notesMasterIdLst>
  <p:handoutMasterIdLst>
    <p:handoutMasterId r:id="rId33"/>
  </p:handoutMasterIdLst>
  <p:sldIdLst>
    <p:sldId id="315" r:id="rId7"/>
    <p:sldId id="292" r:id="rId8"/>
    <p:sldId id="320" r:id="rId9"/>
    <p:sldId id="345" r:id="rId10"/>
    <p:sldId id="316" r:id="rId11"/>
    <p:sldId id="346" r:id="rId12"/>
    <p:sldId id="349" r:id="rId13"/>
    <p:sldId id="360" r:id="rId14"/>
    <p:sldId id="280" r:id="rId15"/>
    <p:sldId id="347" r:id="rId16"/>
    <p:sldId id="348" r:id="rId17"/>
    <p:sldId id="352" r:id="rId18"/>
    <p:sldId id="351" r:id="rId19"/>
    <p:sldId id="354" r:id="rId20"/>
    <p:sldId id="364" r:id="rId21"/>
    <p:sldId id="365" r:id="rId22"/>
    <p:sldId id="356" r:id="rId23"/>
    <p:sldId id="359" r:id="rId24"/>
    <p:sldId id="358" r:id="rId25"/>
    <p:sldId id="361" r:id="rId26"/>
    <p:sldId id="363" r:id="rId27"/>
    <p:sldId id="330" r:id="rId28"/>
    <p:sldId id="334" r:id="rId29"/>
    <p:sldId id="325" r:id="rId30"/>
    <p:sldId id="276" r:id="rId31"/>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
      <p:font typeface="Public Sans" pitchFamily="2" charset="0"/>
      <p:regular r:id="rId42"/>
      <p:bold r:id="rId43"/>
      <p:italic r:id="rId44"/>
      <p:boldItalic r:id="rId45"/>
    </p:embeddedFont>
    <p:embeddedFont>
      <p:font typeface="Public Sans Light" pitchFamily="2" charset="0"/>
      <p:regular r:id="rId46"/>
      <p:italic r:id="rId47"/>
    </p:embeddedFont>
    <p:embeddedFont>
      <p:font typeface="Public Sans SemiBold" pitchFamily="2" charset="0"/>
      <p:regular r:id="rId48"/>
      <p:bold r:id="rId49"/>
      <p:italic r:id="rId50"/>
      <p:boldItalic r:id="rId5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Grants Template" id="{9102D73B-8542-41AF-8673-BCEF68A5FE73}">
          <p14:sldIdLst>
            <p14:sldId id="315"/>
            <p14:sldId id="292"/>
            <p14:sldId id="320"/>
            <p14:sldId id="345"/>
            <p14:sldId id="316"/>
            <p14:sldId id="346"/>
            <p14:sldId id="349"/>
            <p14:sldId id="360"/>
            <p14:sldId id="280"/>
            <p14:sldId id="347"/>
            <p14:sldId id="348"/>
            <p14:sldId id="352"/>
            <p14:sldId id="351"/>
            <p14:sldId id="354"/>
            <p14:sldId id="364"/>
            <p14:sldId id="365"/>
            <p14:sldId id="356"/>
            <p14:sldId id="359"/>
            <p14:sldId id="358"/>
            <p14:sldId id="361"/>
            <p14:sldId id="363"/>
            <p14:sldId id="330"/>
            <p14:sldId id="334"/>
            <p14:sldId id="325"/>
            <p14:sldId id="276"/>
          </p14:sldIdLst>
        </p14:section>
      </p14:sectionLst>
    </p:ex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153A"/>
    <a:srgbClr val="F6ACB6"/>
    <a:srgbClr val="FFE6EA"/>
    <a:srgbClr val="630019"/>
    <a:srgbClr val="EBEBEB"/>
    <a:srgbClr val="F3E2E6"/>
    <a:srgbClr val="CBEDF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7440" autoAdjust="0"/>
  </p:normalViewPr>
  <p:slideViewPr>
    <p:cSldViewPr snapToGrid="0">
      <p:cViewPr varScale="1">
        <p:scale>
          <a:sx n="66" d="100"/>
          <a:sy n="66" d="100"/>
        </p:scale>
        <p:origin x="1152" y="60"/>
      </p:cViewPr>
      <p:guideLst>
        <p:guide pos="3840"/>
        <p:guide orient="horz" pos="2160"/>
      </p:guideLst>
    </p:cSldViewPr>
  </p:slideViewPr>
  <p:outlineViewPr>
    <p:cViewPr>
      <p:scale>
        <a:sx n="33" d="100"/>
        <a:sy n="33" d="100"/>
      </p:scale>
      <p:origin x="0" y="-5548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1773"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6.fntdata"/><Relationship Id="rId21" Type="http://schemas.openxmlformats.org/officeDocument/2006/relationships/slide" Target="slides/slide15.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11.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2.xml"/><Relationship Id="rId51"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font" Target="fonts/font8.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3.fntdata"/><Relationship Id="rId49" Type="http://schemas.openxmlformats.org/officeDocument/2006/relationships/font" Target="fonts/font1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12/09/2024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12/09/2024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3">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015FA7-CA1E-4E0E-B0CD-345D53738579}"/>
              </a:ext>
              <a:ext uri="{C183D7F6-B498-43B3-948B-1728B52AA6E4}">
                <adec:decorative xmlns:adec="http://schemas.microsoft.com/office/drawing/2017/decorative" val="1"/>
              </a:ext>
            </a:extLst>
          </p:cNvPr>
          <p:cNvSpPr>
            <a:spLocks/>
          </p:cNvSpPr>
          <p:nvPr userDrawn="1"/>
        </p:nvSpPr>
        <p:spPr>
          <a:xfrm>
            <a:off x="0" y="0"/>
            <a:ext cx="3060000" cy="6858000"/>
          </a:xfrm>
          <a:prstGeom prst="rect">
            <a:avLst/>
          </a:prstGeom>
          <a:solidFill>
            <a:srgbClr val="D715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2" name="Rectangle 11">
            <a:extLst>
              <a:ext uri="{FF2B5EF4-FFF2-40B4-BE49-F238E27FC236}">
                <a16:creationId xmlns:a16="http://schemas.microsoft.com/office/drawing/2014/main" id="{6320689F-7778-4772-A061-7606945D2019}"/>
              </a:ext>
              <a:ext uri="{C183D7F6-B498-43B3-948B-1728B52AA6E4}">
                <adec:decorative xmlns:adec="http://schemas.microsoft.com/office/drawing/2017/decorative" val="1"/>
              </a:ext>
            </a:extLst>
          </p:cNvPr>
          <p:cNvSpPr/>
          <p:nvPr userDrawn="1"/>
        </p:nvSpPr>
        <p:spPr>
          <a:xfrm>
            <a:off x="3060000" y="0"/>
            <a:ext cx="1008000" cy="6858000"/>
          </a:xfrm>
          <a:prstGeom prst="rect">
            <a:avLst/>
          </a:prstGeom>
          <a:solidFill>
            <a:srgbClr val="F6AC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cxnSp>
        <p:nvCxnSpPr>
          <p:cNvPr id="17" name="Straight Connector 16">
            <a:extLst>
              <a:ext uri="{FF2B5EF4-FFF2-40B4-BE49-F238E27FC236}">
                <a16:creationId xmlns:a16="http://schemas.microsoft.com/office/drawing/2014/main" id="{DDF86A80-8584-4C6D-B246-F9DF69752A8B}"/>
              </a:ext>
              <a:ext uri="{C183D7F6-B498-43B3-948B-1728B52AA6E4}">
                <adec:decorative xmlns:adec="http://schemas.microsoft.com/office/drawing/2017/decorative" val="1"/>
              </a:ext>
            </a:extLst>
          </p:cNvPr>
          <p:cNvCxnSpPr>
            <a:cxnSpLocks/>
          </p:cNvCxnSpPr>
          <p:nvPr userDrawn="1"/>
        </p:nvCxnSpPr>
        <p:spPr>
          <a:xfrm>
            <a:off x="4392000" y="360000"/>
            <a:ext cx="0" cy="601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9D8C782-9AA5-4F84-947F-AAFB8EA314EF}"/>
              </a:ext>
            </a:extLst>
          </p:cNvPr>
          <p:cNvSpPr>
            <a:spLocks noGrp="1"/>
          </p:cNvSpPr>
          <p:nvPr>
            <p:ph type="ctrTitle" hasCustomPrompt="1"/>
          </p:nvPr>
        </p:nvSpPr>
        <p:spPr>
          <a:xfrm>
            <a:off x="4571998" y="1440000"/>
            <a:ext cx="7308000" cy="2520000"/>
          </a:xfrm>
          <a:ln>
            <a:noFill/>
          </a:ln>
        </p:spPr>
        <p:txBody>
          <a:bodyPr anchor="t">
            <a:noAutofit/>
          </a:bodyPr>
          <a:lstStyle>
            <a:lvl1pPr algn="l">
              <a:lnSpc>
                <a:spcPct val="90000"/>
              </a:lnSpc>
              <a:defRPr sz="4800">
                <a:solidFill>
                  <a:schemeClr val="accent1"/>
                </a:solidFill>
              </a:defRPr>
            </a:lvl1pPr>
          </a:lstStyle>
          <a:p>
            <a:r>
              <a:rPr lang="en-AU" noProof="0" dirty="0"/>
              <a:t>Click to edit presentation title</a:t>
            </a:r>
          </a:p>
        </p:txBody>
      </p:sp>
      <p:pic>
        <p:nvPicPr>
          <p:cNvPr id="2" name="Picture 1" descr="NSW Government logo">
            <a:extLst>
              <a:ext uri="{FF2B5EF4-FFF2-40B4-BE49-F238E27FC236}">
                <a16:creationId xmlns:a16="http://schemas.microsoft.com/office/drawing/2014/main" id="{DF294DF7-13B6-CA3F-A00D-3A387B31AD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1999" y="360000"/>
            <a:ext cx="630000" cy="685525"/>
          </a:xfrm>
          <a:prstGeom prst="rect">
            <a:avLst/>
          </a:prstGeom>
        </p:spPr>
      </p:pic>
      <p:sp>
        <p:nvSpPr>
          <p:cNvPr id="3" name="Picture Placeholder 4">
            <a:extLst>
              <a:ext uri="{FF2B5EF4-FFF2-40B4-BE49-F238E27FC236}">
                <a16:creationId xmlns:a16="http://schemas.microsoft.com/office/drawing/2014/main" id="{02E3E5D4-963E-9EB9-EBBB-A5D73893F18C}"/>
              </a:ext>
            </a:extLst>
          </p:cNvPr>
          <p:cNvSpPr>
            <a:spLocks noGrp="1"/>
          </p:cNvSpPr>
          <p:nvPr>
            <p:ph type="pic" sz="quarter" idx="16" hasCustomPrompt="1"/>
          </p:nvPr>
        </p:nvSpPr>
        <p:spPr>
          <a:xfrm>
            <a:off x="10231200" y="360000"/>
            <a:ext cx="1620000" cy="685525"/>
          </a:xfrm>
          <a:noFill/>
        </p:spPr>
        <p:txBody>
          <a:bodyPr anchor="ctr"/>
          <a:lstStyle>
            <a:lvl1pPr algn="ctr">
              <a:defRPr sz="1200">
                <a:solidFill>
                  <a:schemeClr val="accent1"/>
                </a:solidFill>
              </a:defRPr>
            </a:lvl1pPr>
          </a:lstStyle>
          <a:p>
            <a:r>
              <a:rPr lang="en-US" dirty="0"/>
              <a:t>Click icon to add </a:t>
            </a:r>
            <a:br>
              <a:rPr lang="en-US" dirty="0"/>
            </a:br>
            <a:r>
              <a:rPr lang="en-US" dirty="0"/>
              <a:t>Co-Brand logo</a:t>
            </a:r>
            <a:endParaRPr lang="en-AU" dirty="0"/>
          </a:p>
        </p:txBody>
      </p:sp>
      <p:sp>
        <p:nvSpPr>
          <p:cNvPr id="13" name="Text Placeholder 14">
            <a:extLst>
              <a:ext uri="{FF2B5EF4-FFF2-40B4-BE49-F238E27FC236}">
                <a16:creationId xmlns:a16="http://schemas.microsoft.com/office/drawing/2014/main" id="{535593CA-BA91-4187-930C-8C07C260D8F8}"/>
              </a:ext>
            </a:extLst>
          </p:cNvPr>
          <p:cNvSpPr>
            <a:spLocks noGrp="1"/>
          </p:cNvSpPr>
          <p:nvPr>
            <p:ph type="body" sz="quarter" idx="14" hasCustomPrompt="1"/>
          </p:nvPr>
        </p:nvSpPr>
        <p:spPr>
          <a:xfrm>
            <a:off x="4572000" y="4032000"/>
            <a:ext cx="7308000" cy="684000"/>
          </a:xfrm>
        </p:spPr>
        <p:txBody>
          <a:bodyPr>
            <a:noAutofit/>
          </a:bodyPr>
          <a:lstStyle>
            <a:lvl1pPr>
              <a:spcAft>
                <a:spcPts val="0"/>
              </a:spcAft>
              <a:defRPr sz="18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Click to edit presentation 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4571999" y="5148000"/>
            <a:ext cx="7308000" cy="684000"/>
          </a:xfrm>
        </p:spPr>
        <p:txBody>
          <a:bodyPr>
            <a:noAutofit/>
          </a:bodyPr>
          <a:lstStyle>
            <a:lvl1pPr>
              <a:lnSpc>
                <a:spcPct val="100000"/>
              </a:lnSpc>
              <a:spcAft>
                <a:spcPts val="0"/>
              </a:spcAft>
              <a:defRPr sz="1800" b="0">
                <a:solidFill>
                  <a:schemeClr val="accent1"/>
                </a:solidFill>
                <a:latin typeface="Public Sans SemiBold" pitchFamily="2" charset="0"/>
              </a:defRPr>
            </a:lvl1pPr>
            <a:lvl2pPr>
              <a:lnSpc>
                <a:spcPct val="100000"/>
              </a:lnSpc>
              <a:spcAft>
                <a:spcPts val="0"/>
              </a:spcAft>
              <a:defRPr sz="1800" b="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Presenter name</a:t>
            </a:r>
          </a:p>
          <a:p>
            <a:pPr lvl="1"/>
            <a:r>
              <a:rPr lang="en-AU" noProof="0"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4571999" y="6012000"/>
            <a:ext cx="7308000" cy="360000"/>
          </a:xfrm>
        </p:spPr>
        <p:txBody>
          <a:bodyPr anchor="b">
            <a:noAutofit/>
          </a:bodyPr>
          <a:lstStyle>
            <a:lvl1pPr algn="l">
              <a:spcAft>
                <a:spcPts val="0"/>
              </a:spcAft>
              <a:defRPr sz="14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Date Month Year</a:t>
            </a:r>
          </a:p>
        </p:txBody>
      </p:sp>
    </p:spTree>
    <p:extLst>
      <p:ext uri="{BB962C8B-B14F-4D97-AF65-F5344CB8AC3E}">
        <p14:creationId xmlns:p14="http://schemas.microsoft.com/office/powerpoint/2010/main" val="370181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vl1pPr>
          </a:lstStyle>
          <a:p>
            <a:r>
              <a:rPr lang="en-US" noProof="0"/>
              <a:t>Click to edit Master title style</a:t>
            </a:r>
            <a:endParaRPr lang="en-AU" noProof="0" dirty="0"/>
          </a:p>
        </p:txBody>
      </p:sp>
      <p:cxnSp>
        <p:nvCxnSpPr>
          <p:cNvPr id="8" name="Straight Connector 7">
            <a:extLst>
              <a:ext uri="{FF2B5EF4-FFF2-40B4-BE49-F238E27FC236}">
                <a16:creationId xmlns:a16="http://schemas.microsoft.com/office/drawing/2014/main" id="{4220CACA-3621-403A-9123-4490A23AF647}"/>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799999"/>
            <a:ext cx="11484000" cy="4320000"/>
          </a:xfrm>
        </p:spPr>
        <p:txBody>
          <a:bodyPr/>
          <a:lstStyle>
            <a:lvl1pPr>
              <a:defRPr>
                <a:latin typeface="+mn-lt"/>
              </a:defRPr>
            </a:lvl1pPr>
            <a:lvl2pPr>
              <a:defRPr/>
            </a:lvl2pPr>
            <a:lvl3pPr>
              <a:defRPr/>
            </a:lvl3pPr>
            <a:lvl4pPr>
              <a:defRPr/>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p>
            <a:r>
              <a:rPr lang="en-US"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20000"/>
          </a:xfrm>
        </p:spPr>
        <p:txBody>
          <a:bodyPr numCol="2" spcCol="180000"/>
          <a:lstStyle>
            <a:lvl1pPr>
              <a:defRPr sz="2000"/>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ox and 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p>
            <a:r>
              <a:rPr lang="en-US" noProof="0"/>
              <a:t>Click to edit Master title style</a:t>
            </a:r>
            <a:endParaRPr lang="en-AU" noProof="0" dirty="0"/>
          </a:p>
        </p:txBody>
      </p:sp>
      <p:cxnSp>
        <p:nvCxnSpPr>
          <p:cNvPr id="8" name="Straight Connector 7">
            <a:extLst>
              <a:ext uri="{FF2B5EF4-FFF2-40B4-BE49-F238E27FC236}">
                <a16:creationId xmlns:a16="http://schemas.microsoft.com/office/drawing/2014/main" id="{1B695500-632C-466D-B92D-D85554040D3A}"/>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001"/>
            <a:ext cx="4680000" cy="431999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3" name="Content Placeholder 2"/>
          <p:cNvSpPr>
            <a:spLocks noGrp="1"/>
          </p:cNvSpPr>
          <p:nvPr>
            <p:ph idx="1"/>
          </p:nvPr>
        </p:nvSpPr>
        <p:spPr>
          <a:xfrm>
            <a:off x="5220000" y="1800001"/>
            <a:ext cx="6624000" cy="4319998"/>
          </a:xfrm>
        </p:spPr>
        <p:txBody>
          <a:bodyPr numCol="2" spcCol="180000"/>
          <a:lstStyle>
            <a:lvl1pPr>
              <a:defRPr/>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1" name="Straight Connector 10">
            <a:extLst>
              <a:ext uri="{FF2B5EF4-FFF2-40B4-BE49-F238E27FC236}">
                <a16:creationId xmlns:a16="http://schemas.microsoft.com/office/drawing/2014/main" id="{8FA695AB-F823-4A00-866F-671850CAC9CC}"/>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6999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multi-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p>
            <a:r>
              <a:rPr lang="en-US" noProof="0"/>
              <a:t>Click to edit Master title style</a:t>
            </a:r>
            <a:endParaRPr lang="en-AU" noProof="0"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half" idx="2"/>
          </p:nvPr>
        </p:nvSpPr>
        <p:spPr>
          <a:xfrm>
            <a:off x="6228000" y="1800000"/>
            <a:ext cx="5616000" cy="432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01637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heading, one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89BE3-AE17-9782-2178-88D3A6B4F006}"/>
              </a:ext>
            </a:extLst>
          </p:cNvPr>
          <p:cNvSpPr>
            <a:spLocks noGrp="1"/>
          </p:cNvSpPr>
          <p:nvPr>
            <p:ph type="title"/>
          </p:nvPr>
        </p:nvSpPr>
        <p:spPr/>
        <p:txBody>
          <a:body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5615637" cy="864003"/>
          </a:xfrm>
        </p:spPr>
        <p:txBody>
          <a:bodyPr/>
          <a:lstStyle>
            <a:lvl1pPr>
              <a:defRPr b="0">
                <a:solidFill>
                  <a:schemeClr val="accent1"/>
                </a:solidFill>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5615637" cy="3239999"/>
          </a:xfrm>
        </p:spPr>
        <p:txBody>
          <a:bodyPr numCol="1" spcCol="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half" idx="2"/>
          </p:nvPr>
        </p:nvSpPr>
        <p:spPr>
          <a:xfrm>
            <a:off x="6228000" y="1799996"/>
            <a:ext cx="5616000" cy="432000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027668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ing, two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3EBF-BA14-CD93-53F0-920C52EB26EC}"/>
              </a:ext>
            </a:extLst>
          </p:cNvPr>
          <p:cNvSpPr>
            <a:spLocks noGrp="1"/>
          </p:cNvSpPr>
          <p:nvPr>
            <p:ph type="title"/>
          </p:nvPr>
        </p:nvSpPr>
        <p:spPr/>
        <p:txBody>
          <a:body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7560000" cy="864003"/>
          </a:xfrm>
        </p:spPr>
        <p:txBody>
          <a:bodyPr/>
          <a:lstStyle>
            <a:lvl1pPr>
              <a:defRPr b="0">
                <a:solidFill>
                  <a:schemeClr val="accent1"/>
                </a:solidFill>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7560000" cy="3239999"/>
          </a:xfrm>
        </p:spPr>
        <p:txBody>
          <a:bodyPr numCol="2" spcCol="180000"/>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half" idx="2"/>
          </p:nvPr>
        </p:nvSpPr>
        <p:spPr>
          <a:xfrm>
            <a:off x="8172000" y="1799996"/>
            <a:ext cx="3672000" cy="432000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39426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ing box, three column text and multi-content">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05BDD8-BD3E-B824-856C-44B9EE5BBE7B}"/>
              </a:ext>
            </a:extLst>
          </p:cNvPr>
          <p:cNvSpPr>
            <a:spLocks noGrp="1"/>
          </p:cNvSpPr>
          <p:nvPr>
            <p:ph type="title"/>
          </p:nvPr>
        </p:nvSpPr>
        <p:spPr/>
        <p:txBody>
          <a:bodyPr/>
          <a:lstStyle/>
          <a:p>
            <a:r>
              <a:rPr lang="en-US"/>
              <a:t>Click to edit Master title style</a:t>
            </a:r>
            <a:endParaRPr lang="en-AU"/>
          </a:p>
        </p:txBody>
      </p:sp>
      <p:cxnSp>
        <p:nvCxnSpPr>
          <p:cNvPr id="8" name="Straight Connector 7">
            <a:extLst>
              <a:ext uri="{FF2B5EF4-FFF2-40B4-BE49-F238E27FC236}">
                <a16:creationId xmlns:a16="http://schemas.microsoft.com/office/drawing/2014/main" id="{36CEE26C-693E-448A-A669-8893AB2ABF4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33874E0E-52BE-422A-8D25-EB76C690AF78}"/>
              </a:ext>
            </a:extLst>
          </p:cNvPr>
          <p:cNvSpPr>
            <a:spLocks noGrp="1"/>
          </p:cNvSpPr>
          <p:nvPr>
            <p:ph type="body" sz="quarter" idx="14" hasCustomPrompt="1"/>
          </p:nvPr>
        </p:nvSpPr>
        <p:spPr>
          <a:xfrm>
            <a:off x="360362" y="1800000"/>
            <a:ext cx="8531999" cy="864000"/>
          </a:xfrm>
        </p:spPr>
        <p:txBody>
          <a:bodyPr/>
          <a:lstStyle>
            <a:lvl1pPr>
              <a:defRPr b="0">
                <a:solidFill>
                  <a:schemeClr val="accent1"/>
                </a:solidFill>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9"/>
            <a:ext cx="8532000" cy="3204002"/>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5" name="Content Placeholder 2">
            <a:extLst>
              <a:ext uri="{FF2B5EF4-FFF2-40B4-BE49-F238E27FC236}">
                <a16:creationId xmlns:a16="http://schemas.microsoft.com/office/drawing/2014/main" id="{6D8D4F95-9C64-4F83-948A-83B534175047}"/>
              </a:ext>
            </a:extLst>
          </p:cNvPr>
          <p:cNvSpPr>
            <a:spLocks noGrp="1"/>
          </p:cNvSpPr>
          <p:nvPr>
            <p:ph sz="quarter" idx="17"/>
          </p:nvPr>
        </p:nvSpPr>
        <p:spPr>
          <a:xfrm>
            <a:off x="9072563" y="1800225"/>
            <a:ext cx="2735262" cy="428377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0" name="Straight Connector 9">
            <a:extLst>
              <a:ext uri="{FF2B5EF4-FFF2-40B4-BE49-F238E27FC236}">
                <a16:creationId xmlns:a16="http://schemas.microsoft.com/office/drawing/2014/main" id="{1325F63D-D41C-489E-A63F-1C32BB79AD1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88789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US" noProof="0"/>
              <a:t>Click to edit Master title style</a:t>
            </a:r>
            <a:endParaRPr lang="en-AU" noProof="0" dirty="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US" noProof="0"/>
              <a:t>Click icon to add picture</a:t>
            </a:r>
            <a:endParaRPr lang="en-AU" noProof="0" dirty="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2" y="1728000"/>
            <a:ext cx="5627998" cy="900000"/>
          </a:xfrm>
        </p:spPr>
        <p:txBody>
          <a:bodyPr anchor="t" anchorCtr="0">
            <a:noAutofit/>
          </a:bodyPr>
          <a:lstStyle>
            <a:lvl1pPr>
              <a:defRPr sz="1400">
                <a:solidFill>
                  <a:schemeClr val="accent1"/>
                </a:solidFill>
                <a:latin typeface="+mn-lt"/>
              </a:defRPr>
            </a:lvl1pPr>
          </a:lstStyle>
          <a:p>
            <a:pPr lvl="0"/>
            <a:r>
              <a:rPr lang="en-AU" noProof="0" dirty="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2" y="2772000"/>
            <a:ext cx="5627998" cy="32399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0"/>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225097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US" noProof="0"/>
              <a:t>Click to edit Master title style</a:t>
            </a:r>
            <a:endParaRPr lang="en-AU" noProof="0" dirty="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0" y="1547999"/>
            <a:ext cx="7560000" cy="467999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0"/>
            <a:ext cx="3672000" cy="32399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solidFill>
                  <a:schemeClr val="accent1"/>
                </a:solidFill>
                <a:latin typeface="+mn-lt"/>
              </a:defRPr>
            </a:lvl1pPr>
          </a:lstStyle>
          <a:p>
            <a:pPr lvl="0"/>
            <a:r>
              <a:rPr lang="en-AU" noProof="0" dirty="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49381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39999" y="360000"/>
            <a:ext cx="11303993" cy="1008000"/>
          </a:xfrm>
        </p:spPr>
        <p:txBody>
          <a:bodyPr/>
          <a:lstStyle/>
          <a:p>
            <a:r>
              <a:rPr lang="en-US" noProof="0"/>
              <a:t>Click to edit Master title style</a:t>
            </a:r>
            <a:endParaRPr lang="en-AU" noProof="0" dirty="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0"/>
            <a:ext cx="6229098" cy="45352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8" y="1799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8" y="3923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solidFill>
                  <a:schemeClr val="accent1"/>
                </a:solidFill>
                <a:latin typeface="+mn-lt"/>
              </a:defRPr>
            </a:lvl1pPr>
          </a:lstStyle>
          <a:p>
            <a:pPr lvl="0"/>
            <a:r>
              <a:rPr lang="en-AU" noProof="0" dirty="0"/>
              <a:t>Caption</a:t>
            </a:r>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5636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US" noProof="0"/>
              <a:t>Click to edit Master title style</a:t>
            </a:r>
            <a:endParaRPr lang="en-AU" noProof="0" dirty="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11483638" cy="4391999"/>
          </a:xfrm>
        </p:spPr>
        <p:txBody>
          <a:bodyPr/>
          <a:lstStyle>
            <a:lvl1pPr>
              <a:defRPr>
                <a:latin typeface="+mn-lt"/>
              </a:defRPr>
            </a:lvl1pPr>
          </a:lstStyle>
          <a:p>
            <a:r>
              <a:rPr lang="en-US" noProof="0"/>
              <a:t>Click icon to add table</a:t>
            </a:r>
            <a:endParaRPr lang="en-AU" noProof="0"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26734665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39999" y="360000"/>
            <a:ext cx="11303995" cy="1008000"/>
          </a:xfrm>
        </p:spPr>
        <p:txBody>
          <a:bodyPr/>
          <a:lstStyle/>
          <a:p>
            <a:r>
              <a:rPr lang="en-US" noProof="0"/>
              <a:t>Click to edit Master title style</a:t>
            </a:r>
            <a:endParaRPr lang="en-AU" noProof="0" dirty="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noProof="0"/>
              <a:t>Click icon to add chart</a:t>
            </a:r>
            <a:endParaRPr lang="en-AU" noProof="0"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solidFill>
                  <a:schemeClr val="accent1"/>
                </a:solidFill>
                <a:latin typeface="Public Sans SemiBold" pitchFamily="2" charset="0"/>
              </a:defRPr>
            </a:lvl1pPr>
            <a:lvl2pPr>
              <a:lnSpc>
                <a:spcPct val="100000"/>
              </a:lnSpc>
              <a:spcAft>
                <a:spcPts val="0"/>
              </a:spcAft>
              <a:defRPr sz="1800" b="0">
                <a:solidFill>
                  <a:schemeClr val="accent1"/>
                </a:solidFill>
                <a:latin typeface="+mn-lt"/>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noProof="0"/>
              <a:t>Click icon to add chart</a:t>
            </a:r>
            <a:endParaRPr lang="en-AU" noProof="0"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lang="en-AU" sz="1800" b="0" kern="1200" noProof="0" dirty="0">
                <a:solidFill>
                  <a:schemeClr val="accent1"/>
                </a:solidFill>
                <a:latin typeface="Public Sans SemiBold" pitchFamily="2" charset="0"/>
                <a:ea typeface="+mn-ea"/>
                <a:cs typeface="+mn-cs"/>
              </a:defRPr>
            </a:lvl1pPr>
            <a:lvl2pPr>
              <a:lnSpc>
                <a:spcPct val="100000"/>
              </a:lnSpc>
              <a:spcAft>
                <a:spcPts val="0"/>
              </a:spcAft>
              <a:defRPr sz="1800" b="0">
                <a:solidFill>
                  <a:schemeClr val="accent1"/>
                </a:solidFill>
                <a:latin typeface="+mn-lt"/>
              </a:defRPr>
            </a:lvl2pPr>
            <a:lvl3pPr>
              <a:defRPr sz="1200"/>
            </a:lvl3pPr>
            <a:lvl4pPr>
              <a:defRPr sz="1200"/>
            </a:lvl4pPr>
            <a:lvl5pPr>
              <a:defRPr sz="1200"/>
            </a:lvl5pPr>
          </a:lstStyle>
          <a:p>
            <a:pPr lvl="0"/>
            <a:r>
              <a:rPr lang="en-AU" noProof="0" dirty="0"/>
              <a:t>Click to edit text styles</a:t>
            </a:r>
          </a:p>
          <a:p>
            <a:pPr lvl="1"/>
            <a:r>
              <a:rPr lang="en-AU" noProof="0" dirty="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12596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a:xfrm>
            <a:off x="360000" y="360000"/>
            <a:ext cx="11484000" cy="1008000"/>
          </a:xfrm>
        </p:spPr>
        <p:txBody>
          <a:bodyPr/>
          <a:lstStyle/>
          <a:p>
            <a:r>
              <a:rPr lang="en-US" noProof="0"/>
              <a:t>Click to edit Master title style</a:t>
            </a:r>
            <a:endParaRPr lang="en-AU" noProof="0" dirty="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6" name="Content Placeholder 5"/>
          <p:cNvSpPr>
            <a:spLocks noGrp="1"/>
          </p:cNvSpPr>
          <p:nvPr>
            <p:ph sz="quarter" idx="4"/>
          </p:nvPr>
        </p:nvSpPr>
        <p:spPr>
          <a:xfrm>
            <a:off x="6444000"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65956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AU" noProof="0"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3039702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1"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sz="2400"/>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sz="2400"/>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sz="2400"/>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1" y="360000"/>
            <a:ext cx="5400000" cy="1008000"/>
          </a:xfrm>
        </p:spPr>
        <p:txBody>
          <a:bodyPr/>
          <a:lstStyle>
            <a:lvl1pPr>
              <a:defRPr/>
            </a:lvl1pPr>
          </a:lstStyle>
          <a:p>
            <a:r>
              <a:rPr lang="en-US"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0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US" noProof="0"/>
              <a:t>Click icon to add picture</a:t>
            </a:r>
            <a:endParaRPr lang="en-AU" noProof="0"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1" y="5976000"/>
            <a:ext cx="6407999" cy="360000"/>
          </a:xfrm>
        </p:spPr>
        <p:txBody>
          <a:bodyPr anchor="b">
            <a:noAutofit/>
          </a:bodyPr>
          <a:lstStyle>
            <a:lvl1pPr>
              <a:defRPr sz="1400">
                <a:latin typeface="+mn-lt"/>
              </a:defRPr>
            </a:lvl1pPr>
          </a:lstStyle>
          <a:p>
            <a:pPr lvl="0"/>
            <a:r>
              <a:rPr lang="en-AU" noProof="0" dirty="0"/>
              <a:t>Caption</a:t>
            </a:r>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54526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Highlight Slide 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6591" y="540000"/>
            <a:ext cx="11085470" cy="1440000"/>
          </a:xfrm>
          <a:noFill/>
        </p:spPr>
        <p:txBody>
          <a:bodyPr wrap="square" lIns="0" tIns="0" rIns="0" bIns="0" rtlCol="0" anchor="b" anchorCtr="0">
            <a:noAutofit/>
          </a:bodyPr>
          <a:lstStyle>
            <a:lvl1pPr>
              <a:lnSpc>
                <a:spcPct val="100000"/>
              </a:lnSpc>
              <a:defRPr lang="en-AU" sz="4800" dirty="0">
                <a:solidFill>
                  <a:schemeClr val="bg2"/>
                </a:solidFill>
                <a:latin typeface="+mn-lt"/>
                <a:ea typeface="+mn-ea"/>
                <a:cs typeface="+mn-cs"/>
              </a:defRPr>
            </a:lvl1pPr>
          </a:lstStyle>
          <a:p>
            <a:pPr marL="0" lvl="0" defTabSz="902888"/>
            <a:r>
              <a:rPr lang="en-US" dirty="0"/>
              <a:t>Click to edit Master title style</a:t>
            </a:r>
            <a:endParaRPr lang="en-AU" dirty="0"/>
          </a:p>
        </p:txBody>
      </p:sp>
      <p:sp>
        <p:nvSpPr>
          <p:cNvPr id="38" name="TextBox 37">
            <a:extLst>
              <a:ext uri="{FF2B5EF4-FFF2-40B4-BE49-F238E27FC236}">
                <a16:creationId xmlns:a16="http://schemas.microsoft.com/office/drawing/2014/main" id="{6B12E1FA-E00C-44DE-82A3-1C5B8807B6E7}"/>
              </a:ext>
            </a:extLst>
          </p:cNvPr>
          <p:cNvSpPr txBox="1"/>
          <p:nvPr userDrawn="1"/>
        </p:nvSpPr>
        <p:spPr>
          <a:xfrm>
            <a:off x="11118486" y="6514589"/>
            <a:ext cx="458980" cy="223459"/>
          </a:xfrm>
          <a:prstGeom prst="rect">
            <a:avLst/>
          </a:prstGeom>
          <a:noFill/>
        </p:spPr>
        <p:txBody>
          <a:bodyPr wrap="square" lIns="0" tIns="0" rIns="0" bIns="0" rtlCol="0" anchor="ctr" anchorCtr="0">
            <a:spAutoFit/>
          </a:bodyPr>
          <a:lstStyle/>
          <a:p>
            <a:pPr algn="r"/>
            <a:fld id="{12EB7FDA-3CFA-48E9-9A35-E50E94D3505F}" type="slidenum">
              <a:rPr lang="en-US" sz="1452" smtClean="0">
                <a:solidFill>
                  <a:schemeClr val="bg1">
                    <a:lumMod val="65000"/>
                  </a:schemeClr>
                </a:solidFill>
                <a:latin typeface="+mn-lt"/>
              </a:rPr>
              <a:pPr algn="r"/>
              <a:t>‹#›</a:t>
            </a:fld>
            <a:endParaRPr lang="en-US" sz="1452" dirty="0">
              <a:solidFill>
                <a:schemeClr val="bg1">
                  <a:lumMod val="65000"/>
                </a:schemeClr>
              </a:solidFill>
              <a:latin typeface="+mn-lt"/>
            </a:endParaRPr>
          </a:p>
        </p:txBody>
      </p:sp>
      <p:cxnSp>
        <p:nvCxnSpPr>
          <p:cNvPr id="39" name="Straight Connector 38">
            <a:extLst>
              <a:ext uri="{FF2B5EF4-FFF2-40B4-BE49-F238E27FC236}">
                <a16:creationId xmlns:a16="http://schemas.microsoft.com/office/drawing/2014/main" id="{C4E25CE4-90B3-4C1F-834D-7164133CCE96}"/>
              </a:ext>
            </a:extLst>
          </p:cNvPr>
          <p:cNvCxnSpPr>
            <a:cxnSpLocks/>
          </p:cNvCxnSpPr>
          <p:nvPr userDrawn="1"/>
        </p:nvCxnSpPr>
        <p:spPr>
          <a:xfrm>
            <a:off x="11100663" y="6500581"/>
            <a:ext cx="0" cy="2514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817303" y="6507651"/>
            <a:ext cx="4163763" cy="237328"/>
          </a:xfrm>
          <a:prstGeom prst="rect">
            <a:avLst/>
          </a:prstGeom>
        </p:spPr>
        <p:txBody>
          <a:bodyPr lIns="0" tIns="0" rIns="0" bIns="0" anchor="ctr" anchorCtr="0"/>
          <a:lstStyle>
            <a:defPPr>
              <a:defRPr lang="en-US"/>
            </a:defPPr>
            <a:lvl1pPr algn="r">
              <a:defRPr sz="800">
                <a:solidFill>
                  <a:schemeClr val="bg1">
                    <a:lumMod val="65000"/>
                  </a:schemeClr>
                </a:solidFill>
              </a:defRPr>
            </a:lvl1pPr>
          </a:lstStyle>
          <a:p>
            <a:pPr lvl="0" algn="r"/>
            <a:r>
              <a:rPr lang="en-US" sz="1089" dirty="0">
                <a:solidFill>
                  <a:schemeClr val="bg1">
                    <a:lumMod val="65000"/>
                  </a:schemeClr>
                </a:solidFill>
              </a:rPr>
              <a:t>NSW Government | Department of Communities and Justice</a:t>
            </a:r>
            <a:endParaRPr lang="en-AU" sz="1089" dirty="0">
              <a:solidFill>
                <a:schemeClr val="bg1">
                  <a:lumMod val="65000"/>
                </a:schemeClr>
              </a:solidFill>
            </a:endParaRPr>
          </a:p>
        </p:txBody>
      </p:sp>
      <p:sp>
        <p:nvSpPr>
          <p:cNvPr id="4" name="Text Placeholder 3"/>
          <p:cNvSpPr>
            <a:spLocks noGrp="1"/>
          </p:cNvSpPr>
          <p:nvPr>
            <p:ph type="body" sz="quarter" idx="11"/>
          </p:nvPr>
        </p:nvSpPr>
        <p:spPr>
          <a:xfrm>
            <a:off x="556591" y="1996828"/>
            <a:ext cx="11085470" cy="4338000"/>
          </a:xfrm>
        </p:spPr>
        <p:txBody>
          <a:bodyPr tIns="180000"/>
          <a:lstStyle>
            <a:lvl1pPr>
              <a:defRPr sz="3200">
                <a:solidFill>
                  <a:schemeClr val="accent2"/>
                </a:solidFill>
              </a:defRPr>
            </a:lvl1pPr>
            <a:lvl2pPr>
              <a:defRPr sz="3200">
                <a:solidFill>
                  <a:schemeClr val="accent2"/>
                </a:solidFill>
              </a:defRPr>
            </a:lvl2pPr>
            <a:lvl3pPr>
              <a:defRPr sz="3200">
                <a:solidFill>
                  <a:schemeClr val="accent2"/>
                </a:solidFill>
              </a:defRPr>
            </a:lvl3pPr>
            <a:lvl4pPr marL="467953" indent="-467953">
              <a:buClr>
                <a:schemeClr val="bg2"/>
              </a:buClr>
              <a:defRPr sz="3200">
                <a:solidFill>
                  <a:schemeClr val="accent2"/>
                </a:solidFill>
              </a:defRPr>
            </a:lvl4pPr>
            <a:lvl5pPr marL="827917" indent="-327567">
              <a:defRPr sz="3200">
                <a:solidFill>
                  <a:schemeClr val="accent2"/>
                </a:solidFill>
              </a:defRPr>
            </a:lvl5pPr>
          </a:lstStyle>
          <a:p>
            <a:pPr lvl="0"/>
            <a:r>
              <a:rPr lang="en-US" dirty="0"/>
              <a:t>Edit Master text styles</a:t>
            </a:r>
          </a:p>
          <a:p>
            <a:pPr lvl="1"/>
            <a:r>
              <a:rPr lang="en-US" dirty="0"/>
              <a:t>Style</a:t>
            </a:r>
          </a:p>
          <a:p>
            <a:pPr lvl="2"/>
            <a:r>
              <a:rPr lang="en-US" dirty="0"/>
              <a:t>Style</a:t>
            </a:r>
          </a:p>
          <a:p>
            <a:pPr lvl="3"/>
            <a:r>
              <a:rPr lang="en-US" dirty="0"/>
              <a:t>Style</a:t>
            </a:r>
          </a:p>
          <a:p>
            <a:pPr lvl="4"/>
            <a:r>
              <a:rPr lang="en-US" dirty="0"/>
              <a:t>Style</a:t>
            </a:r>
            <a:endParaRPr lang="en-AU" dirty="0"/>
          </a:p>
        </p:txBody>
      </p:sp>
    </p:spTree>
    <p:extLst>
      <p:ext uri="{BB962C8B-B14F-4D97-AF65-F5344CB8AC3E}">
        <p14:creationId xmlns:p14="http://schemas.microsoft.com/office/powerpoint/2010/main" val="3683480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44A3DD-CB49-B76A-F3BE-9602D9B1CE73}"/>
              </a:ext>
            </a:extLst>
          </p:cNvPr>
          <p:cNvSpPr>
            <a:spLocks noGrp="1"/>
          </p:cNvSpPr>
          <p:nvPr>
            <p:ph type="title"/>
          </p:nvPr>
        </p:nvSpPr>
        <p:spPr/>
        <p:txBody>
          <a:bodyPr/>
          <a:lstStyle/>
          <a:p>
            <a:r>
              <a:rPr lang="en-US"/>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noProof="0"/>
              <a:t>Click icon to add table</a:t>
            </a:r>
            <a:endParaRPr lang="en-AU" noProof="0"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noProof="0"/>
              <a:t>Click icon to add table</a:t>
            </a:r>
            <a:endParaRPr lang="en-AU" noProof="0"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noProof="0"/>
              <a:t>Click icon to add table</a:t>
            </a:r>
            <a:endParaRPr lang="en-AU" noProof="0"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noProof="0"/>
              <a:t>Click icon to add table</a:t>
            </a:r>
            <a:endParaRPr lang="en-AU" noProof="0"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421914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14">
            <a:extLst>
              <a:ext uri="{FF2B5EF4-FFF2-40B4-BE49-F238E27FC236}">
                <a16:creationId xmlns:a16="http://schemas.microsoft.com/office/drawing/2014/main" id="{8EF86AFB-80B4-7D4D-532F-7099F8728458}"/>
              </a:ext>
              <a:ext uri="{C183D7F6-B498-43B3-948B-1728B52AA6E4}">
                <adec:decorative xmlns:adec="http://schemas.microsoft.com/office/drawing/2017/decorative" val="1"/>
              </a:ext>
            </a:extLst>
          </p:cNvPr>
          <p:cNvSpPr>
            <a:spLocks noGrp="1"/>
          </p:cNvSpPr>
          <p:nvPr>
            <p:ph type="body" sz="quarter" idx="15" hasCustomPrompt="1"/>
          </p:nvPr>
        </p:nvSpPr>
        <p:spPr>
          <a:xfrm>
            <a:off x="54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AU" noProof="0"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8998">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a:t>
            </a:r>
          </a:p>
        </p:txBody>
      </p:sp>
    </p:spTree>
    <p:extLst>
      <p:ext uri="{BB962C8B-B14F-4D97-AF65-F5344CB8AC3E}">
        <p14:creationId xmlns:p14="http://schemas.microsoft.com/office/powerpoint/2010/main" val="634093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1" y="360000"/>
            <a:ext cx="5400000" cy="1008000"/>
          </a:xfrm>
        </p:spPr>
        <p:txBody>
          <a:bodyPr/>
          <a:lstStyle/>
          <a:p>
            <a:r>
              <a:rPr lang="en-US"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1" y="1800225"/>
            <a:ext cx="6407997" cy="4140000"/>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noProof="0"/>
              <a:t>Click to edit Master text styles</a:t>
            </a:r>
          </a:p>
          <a:p>
            <a:pPr lvl="1"/>
            <a:r>
              <a:rPr lang="en-US"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US" noProof="0"/>
              <a:t>Click icon to add picture</a:t>
            </a:r>
            <a:endParaRPr lang="en-AU" noProof="0"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AU" noProof="0" dirty="0"/>
              <a:t>Caption</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011088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noProof="0"/>
              <a:t>Click to edit Master title style</a:t>
            </a:r>
            <a:endParaRPr lang="en-AU" noProof="0" dirty="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lvl1pPr>
            <a:lvl2pPr>
              <a:defRPr sz="1800">
                <a:latin typeface="+mn-lt"/>
              </a:defRPr>
            </a:lvl2pPr>
          </a:lstStyle>
          <a:p>
            <a:pPr lvl="0"/>
            <a:r>
              <a:rPr lang="en-US" noProof="0"/>
              <a:t>Click to edit Master text styles</a:t>
            </a:r>
          </a:p>
          <a:p>
            <a:pPr lvl="1"/>
            <a:r>
              <a:rPr lang="en-US" noProof="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425723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741561-8D79-6932-EA53-CFD3014B4A2E}"/>
              </a:ext>
            </a:extLst>
          </p:cNvPr>
          <p:cNvSpPr>
            <a:spLocks noGrp="1"/>
          </p:cNvSpPr>
          <p:nvPr>
            <p:ph type="title"/>
          </p:nvPr>
        </p:nvSpPr>
        <p:spPr/>
        <p:txBody>
          <a:bodyPr/>
          <a:lstStyle/>
          <a:p>
            <a:r>
              <a:rPr lang="en-US"/>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noProof="0"/>
              <a:t>Click icon to add table</a:t>
            </a:r>
            <a:endParaRPr lang="en-AU" noProof="0"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noProof="0"/>
              <a:t>Click icon to add table</a:t>
            </a:r>
            <a:endParaRPr lang="en-AU" noProof="0"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noProof="0"/>
              <a:t>Click icon to add table</a:t>
            </a:r>
            <a:endParaRPr lang="en-AU" noProof="0"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noProof="0"/>
              <a:t>Click icon to add table</a:t>
            </a:r>
            <a:endParaRPr lang="en-AU" noProof="0"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565172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ubheading, one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8D23-1962-FEDB-743A-3ADF408ADE54}"/>
              </a:ext>
            </a:extLst>
          </p:cNvPr>
          <p:cNvSpPr>
            <a:spLocks noGrp="1"/>
          </p:cNvSpPr>
          <p:nvPr>
            <p:ph type="title"/>
          </p:nvPr>
        </p:nvSpPr>
        <p:spPr/>
        <p:txBody>
          <a:body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4" y="1799998"/>
            <a:ext cx="5615637" cy="864003"/>
          </a:xfrm>
        </p:spPr>
        <p:txBody>
          <a:bodyPr/>
          <a:lstStyle>
            <a:lvl1pPr>
              <a:defRPr b="0">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4" y="2880000"/>
            <a:ext cx="5615637" cy="3239999"/>
          </a:xfrm>
        </p:spPr>
        <p:txBody>
          <a:bodyPr numCol="1" spcCol="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half" idx="2"/>
          </p:nvPr>
        </p:nvSpPr>
        <p:spPr>
          <a:xfrm>
            <a:off x="6228000" y="1799996"/>
            <a:ext cx="5616000" cy="432000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519012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multi-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044-8498-3E9C-8FB1-4B20BF2C24BF}"/>
              </a:ext>
            </a:extLst>
          </p:cNvPr>
          <p:cNvSpPr>
            <a:spLocks noGrp="1"/>
          </p:cNvSpPr>
          <p:nvPr>
            <p:ph type="title"/>
          </p:nvPr>
        </p:nvSpPr>
        <p:spPr/>
        <p:txBody>
          <a:body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4" y="1799998"/>
            <a:ext cx="7560000" cy="864003"/>
          </a:xfrm>
        </p:spPr>
        <p:txBody>
          <a:bodyPr/>
          <a:lstStyle>
            <a:lvl1pPr>
              <a:defRPr b="0">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4" y="2880000"/>
            <a:ext cx="7560000" cy="3239999"/>
          </a:xfrm>
        </p:spPr>
        <p:txBody>
          <a:bodyPr numCol="2" spcCol="180000"/>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half" idx="2"/>
          </p:nvPr>
        </p:nvSpPr>
        <p:spPr>
          <a:xfrm>
            <a:off x="8172000" y="1799996"/>
            <a:ext cx="3672000" cy="432000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2561961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ubheading box, three column text and multi-content">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E4088-15FF-8FE1-4EE3-915A705BFFF6}"/>
              </a:ext>
            </a:extLst>
          </p:cNvPr>
          <p:cNvSpPr>
            <a:spLocks noGrp="1"/>
          </p:cNvSpPr>
          <p:nvPr>
            <p:ph type="title"/>
          </p:nvPr>
        </p:nvSpPr>
        <p:spPr/>
        <p:txBody>
          <a:bodyPr/>
          <a:lstStyle/>
          <a:p>
            <a:r>
              <a:rPr lang="en-US"/>
              <a:t>Click to edit Master title style</a:t>
            </a:r>
            <a:endParaRPr lang="en-AU"/>
          </a:p>
        </p:txBody>
      </p:sp>
      <p:cxnSp>
        <p:nvCxnSpPr>
          <p:cNvPr id="8" name="Straight Connector 7">
            <a:extLst>
              <a:ext uri="{FF2B5EF4-FFF2-40B4-BE49-F238E27FC236}">
                <a16:creationId xmlns:a16="http://schemas.microsoft.com/office/drawing/2014/main" id="{36CEE26C-693E-448A-A669-8893AB2ABF4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33874E0E-52BE-422A-8D25-EB76C690AF78}"/>
              </a:ext>
            </a:extLst>
          </p:cNvPr>
          <p:cNvSpPr>
            <a:spLocks noGrp="1"/>
          </p:cNvSpPr>
          <p:nvPr>
            <p:ph type="body" sz="quarter" idx="14" hasCustomPrompt="1"/>
          </p:nvPr>
        </p:nvSpPr>
        <p:spPr>
          <a:xfrm>
            <a:off x="360363" y="1800000"/>
            <a:ext cx="8531999" cy="864000"/>
          </a:xfrm>
        </p:spPr>
        <p:txBody>
          <a:bodyPr/>
          <a:lstStyle>
            <a:lvl1pPr>
              <a:defRPr b="0">
                <a:solidFill>
                  <a:schemeClr val="tx1"/>
                </a:solidFill>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9"/>
            <a:ext cx="8532000" cy="3204002"/>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5" name="Content Placeholder 2">
            <a:extLst>
              <a:ext uri="{FF2B5EF4-FFF2-40B4-BE49-F238E27FC236}">
                <a16:creationId xmlns:a16="http://schemas.microsoft.com/office/drawing/2014/main" id="{6D8D4F95-9C64-4F83-948A-83B534175047}"/>
              </a:ext>
            </a:extLst>
          </p:cNvPr>
          <p:cNvSpPr>
            <a:spLocks noGrp="1"/>
          </p:cNvSpPr>
          <p:nvPr>
            <p:ph sz="quarter" idx="17"/>
          </p:nvPr>
        </p:nvSpPr>
        <p:spPr>
          <a:xfrm>
            <a:off x="9072563" y="1800227"/>
            <a:ext cx="2735262" cy="428377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0" name="Straight Connector 9">
            <a:extLst>
              <a:ext uri="{FF2B5EF4-FFF2-40B4-BE49-F238E27FC236}">
                <a16:creationId xmlns:a16="http://schemas.microsoft.com/office/drawing/2014/main" id="{1325F63D-D41C-489E-A63F-1C32BB79AD1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88580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US" noProof="0"/>
              <a:t>Click to edit Master title style</a:t>
            </a:r>
            <a:endParaRPr lang="en-AU" noProof="0" dirty="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US" noProof="0"/>
              <a:t>Click icon to add picture</a:t>
            </a:r>
            <a:endParaRPr lang="en-AU" noProof="0" dirty="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3" y="1728000"/>
            <a:ext cx="5627998" cy="900000"/>
          </a:xfrm>
        </p:spPr>
        <p:txBody>
          <a:bodyPr anchor="t" anchorCtr="0">
            <a:noAutofit/>
          </a:bodyPr>
          <a:lstStyle>
            <a:lvl1pPr>
              <a:defRPr sz="1400">
                <a:latin typeface="+mn-lt"/>
              </a:defRPr>
            </a:lvl1pPr>
          </a:lstStyle>
          <a:p>
            <a:pPr lvl="0"/>
            <a:r>
              <a:rPr lang="en-AU" noProof="0" dirty="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3" y="2772002"/>
            <a:ext cx="5627998" cy="32399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2"/>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739114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US" noProof="0"/>
              <a:t>Click to edit Master title style</a:t>
            </a:r>
            <a:endParaRPr lang="en-AU" noProof="0" dirty="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1" y="1548001"/>
            <a:ext cx="7560000" cy="467999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2"/>
            <a:ext cx="3672000" cy="32399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latin typeface="+mn-lt"/>
              </a:defRPr>
            </a:lvl1pPr>
          </a:lstStyle>
          <a:p>
            <a:pPr lvl="0"/>
            <a:r>
              <a:rPr lang="en-AU" noProof="0" dirty="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637105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p>
            <a:r>
              <a:rPr lang="en-US" noProof="0"/>
              <a:t>Click to edit Master title style</a:t>
            </a:r>
            <a:endParaRPr lang="en-AU" noProof="0" dirty="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2"/>
            <a:ext cx="6229098" cy="45352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800001"/>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9" y="3924001"/>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latin typeface="+mn-lt"/>
              </a:defRPr>
            </a:lvl1pPr>
          </a:lstStyle>
          <a:p>
            <a:pPr lvl="0"/>
            <a:r>
              <a:rPr lang="en-AU" noProof="0"/>
              <a:t>Caption</a:t>
            </a:r>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52875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p>
            <a:r>
              <a:rPr lang="en-US" noProof="0"/>
              <a:t>Click to edit Master title style</a:t>
            </a:r>
            <a:endParaRPr lang="en-AU" noProof="0" dirty="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noProof="0"/>
              <a:t>Click icon to add chart</a:t>
            </a:r>
            <a:endParaRPr lang="en-AU" noProof="0"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latin typeface="Public Sans SemiBold" pitchFamily="2" charset="0"/>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2"/>
            <a:ext cx="2736000" cy="2159999"/>
          </a:xfrm>
        </p:spPr>
        <p:txBody>
          <a:bodyPr/>
          <a:lstStyle/>
          <a:p>
            <a:r>
              <a:rPr lang="en-US" noProof="0"/>
              <a:t>Click icon to add chart</a:t>
            </a:r>
            <a:endParaRPr lang="en-AU" noProof="0"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1" y="5544000"/>
            <a:ext cx="2735999" cy="792000"/>
          </a:xfrm>
        </p:spPr>
        <p:txBody>
          <a:bodyPr>
            <a:noAutofit/>
          </a:bodyPr>
          <a:lstStyle>
            <a:lvl1pPr>
              <a:lnSpc>
                <a:spcPct val="100000"/>
              </a:lnSpc>
              <a:spcAft>
                <a:spcPts val="0"/>
              </a:spcAft>
              <a:defRPr lang="en-AU" sz="1800" b="0" kern="1200" noProof="0" dirty="0">
                <a:solidFill>
                  <a:schemeClr val="tx1"/>
                </a:solidFill>
                <a:latin typeface="Public Sans SemiBold" pitchFamily="2" charset="0"/>
                <a:ea typeface="+mn-ea"/>
                <a:cs typeface="+mn-cs"/>
              </a:defRPr>
            </a:lvl1pPr>
            <a:lvl2pPr>
              <a:lnSpc>
                <a:spcPct val="100000"/>
              </a:lnSpc>
              <a:spcAft>
                <a:spcPts val="0"/>
              </a:spcAft>
              <a:defRPr sz="1800" b="0">
                <a:latin typeface="+mn-lt"/>
              </a:defRPr>
            </a:lvl2pPr>
            <a:lvl3pPr>
              <a:defRPr sz="1200"/>
            </a:lvl3pPr>
            <a:lvl4pPr>
              <a:defRPr sz="1200"/>
            </a:lvl4pPr>
            <a:lvl5pPr>
              <a:defRPr sz="1200"/>
            </a:lvl5pPr>
          </a:lstStyle>
          <a:p>
            <a:pPr lvl="0"/>
            <a:r>
              <a:rPr lang="en-AU" noProof="0" dirty="0"/>
              <a:t>Click to edit text styles</a:t>
            </a:r>
          </a:p>
          <a:p>
            <a:pPr lvl="1"/>
            <a:r>
              <a:rPr lang="en-AU" noProof="0" dirty="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2504847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p>
            <a:r>
              <a:rPr lang="en-US" noProof="0"/>
              <a:t>Click to edit Master title style</a:t>
            </a:r>
            <a:endParaRPr lang="en-AU" noProof="0" dirty="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6" name="Content Placeholder 5"/>
          <p:cNvSpPr>
            <a:spLocks noGrp="1"/>
          </p:cNvSpPr>
          <p:nvPr>
            <p:ph sz="quarter" idx="4"/>
          </p:nvPr>
        </p:nvSpPr>
        <p:spPr>
          <a:xfrm>
            <a:off x="6444001"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2217052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40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a:solidFill>
                <a:schemeClr val="bg1"/>
              </a:solidFill>
            </a:endParaRPr>
          </a:p>
        </p:txBody>
      </p:sp>
      <p:sp>
        <p:nvSpPr>
          <p:cNvPr id="12" name="Title 1">
            <a:extLst>
              <a:ext uri="{FF2B5EF4-FFF2-40B4-BE49-F238E27FC236}">
                <a16:creationId xmlns:a16="http://schemas.microsoft.com/office/drawing/2014/main" id="{BC68BAF8-335C-4258-8970-34792D0D6F9A}"/>
              </a:ext>
            </a:extLst>
          </p:cNvPr>
          <p:cNvSpPr>
            <a:spLocks noGrp="1"/>
          </p:cNvSpPr>
          <p:nvPr>
            <p:ph type="ctrTitle" hasCustomPrompt="1"/>
          </p:nvPr>
        </p:nvSpPr>
        <p:spPr>
          <a:xfrm>
            <a:off x="359999" y="360001"/>
            <a:ext cx="11448001" cy="1349740"/>
          </a:xfrm>
          <a:ln>
            <a:noFill/>
          </a:ln>
        </p:spPr>
        <p:txBody>
          <a:bodyPr anchor="t">
            <a:noAutofit/>
          </a:bodyPr>
          <a:lstStyle>
            <a:lvl1pPr algn="l">
              <a:lnSpc>
                <a:spcPct val="90000"/>
              </a:lnSpc>
              <a:defRPr sz="4800">
                <a:solidFill>
                  <a:schemeClr val="bg1"/>
                </a:solidFill>
              </a:defRPr>
            </a:lvl1pPr>
          </a:lstStyle>
          <a:p>
            <a:r>
              <a:rPr lang="en-AU" noProof="0" dirty="0"/>
              <a:t>Click to edit presentation title</a:t>
            </a:r>
          </a:p>
        </p:txBody>
      </p:sp>
      <p:cxnSp>
        <p:nvCxnSpPr>
          <p:cNvPr id="17" name="Straight Connector 16">
            <a:extLst>
              <a:ext uri="{FF2B5EF4-FFF2-40B4-BE49-F238E27FC236}">
                <a16:creationId xmlns:a16="http://schemas.microsoft.com/office/drawing/2014/main" id="{135775FC-5688-48DB-BC37-D315FF46AFC9}"/>
              </a:ext>
              <a:ext uri="{C183D7F6-B498-43B3-948B-1728B52AA6E4}">
                <adec:decorative xmlns:adec="http://schemas.microsoft.com/office/drawing/2017/decorative" val="1"/>
              </a:ext>
            </a:extLst>
          </p:cNvPr>
          <p:cNvCxnSpPr>
            <a:cxnSpLocks/>
          </p:cNvCxnSpPr>
          <p:nvPr userDrawn="1"/>
        </p:nvCxnSpPr>
        <p:spPr>
          <a:xfrm>
            <a:off x="360000" y="23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08BF7407-D084-495E-9244-24241CFB7D88}"/>
              </a:ext>
            </a:extLst>
          </p:cNvPr>
          <p:cNvSpPr>
            <a:spLocks noGrp="1"/>
          </p:cNvSpPr>
          <p:nvPr>
            <p:ph type="body" sz="quarter" idx="14" hasCustomPrompt="1"/>
          </p:nvPr>
        </p:nvSpPr>
        <p:spPr>
          <a:xfrm>
            <a:off x="360000" y="2448002"/>
            <a:ext cx="8531999" cy="790835"/>
          </a:xfrm>
        </p:spPr>
        <p:txBody>
          <a:bodyPr>
            <a:noAutofit/>
          </a:bodyPr>
          <a:lstStyle>
            <a:lvl1pPr>
              <a:lnSpc>
                <a:spcPct val="100000"/>
              </a:lnSpc>
              <a:spcAft>
                <a:spcPts val="0"/>
              </a:spcAft>
              <a:defRPr sz="1800" b="0">
                <a:solidFill>
                  <a:schemeClr val="bg1"/>
                </a:solidFill>
                <a:latin typeface="Public Sans SemiBold" pitchFamily="2" charset="0"/>
              </a:defRPr>
            </a:lvl1pPr>
            <a:lvl2pPr>
              <a:lnSpc>
                <a:spcPct val="100000"/>
              </a:lnSpc>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Click to edit presentation subtitle</a:t>
            </a:r>
          </a:p>
          <a:p>
            <a:pPr lvl="1"/>
            <a:r>
              <a:rPr lang="en-AU" noProof="0" dirty="0"/>
              <a:t>Date Month Year</a:t>
            </a:r>
          </a:p>
        </p:txBody>
      </p:sp>
      <p:cxnSp>
        <p:nvCxnSpPr>
          <p:cNvPr id="20" name="Straight Connector 19">
            <a:extLst>
              <a:ext uri="{FF2B5EF4-FFF2-40B4-BE49-F238E27FC236}">
                <a16:creationId xmlns:a16="http://schemas.microsoft.com/office/drawing/2014/main" id="{266BD58B-B38C-4744-B38D-8569C0941831}"/>
              </a:ext>
              <a:ext uri="{C183D7F6-B498-43B3-948B-1728B52AA6E4}">
                <adec:decorative xmlns:adec="http://schemas.microsoft.com/office/drawing/2017/decorative" val="1"/>
              </a:ext>
            </a:extLst>
          </p:cNvPr>
          <p:cNvCxnSpPr>
            <a:cxnSpLocks/>
          </p:cNvCxnSpPr>
          <p:nvPr userDrawn="1"/>
        </p:nvCxnSpPr>
        <p:spPr>
          <a:xfrm>
            <a:off x="9072000" y="2304000"/>
            <a:ext cx="273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E1C27BB4-5285-4407-B0C8-6E513FF2F53B}"/>
              </a:ext>
            </a:extLst>
          </p:cNvPr>
          <p:cNvSpPr>
            <a:spLocks noGrp="1"/>
          </p:cNvSpPr>
          <p:nvPr>
            <p:ph type="body" sz="quarter" idx="13" hasCustomPrompt="1"/>
          </p:nvPr>
        </p:nvSpPr>
        <p:spPr>
          <a:xfrm>
            <a:off x="9072000" y="2448002"/>
            <a:ext cx="2736000" cy="790835"/>
          </a:xfrm>
        </p:spPr>
        <p:txBody>
          <a:bodyPr>
            <a:noAutofit/>
          </a:bodyPr>
          <a:lstStyle>
            <a:lvl1pPr>
              <a:spcAft>
                <a:spcPts val="0"/>
              </a:spcAft>
              <a:defRPr sz="1800" b="0">
                <a:solidFill>
                  <a:schemeClr val="bg1"/>
                </a:solidFill>
                <a:latin typeface="Public Sans SemiBold" pitchFamily="2" charset="0"/>
              </a:defRPr>
            </a:lvl1pPr>
            <a:lvl2pPr>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Presenter name</a:t>
            </a:r>
          </a:p>
          <a:p>
            <a:pPr lvl="1"/>
            <a:r>
              <a:rPr lang="en-AU" noProof="0" dirty="0"/>
              <a:t>Presenter title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4032002"/>
            <a:ext cx="12192001" cy="11144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a:solidFill>
                <a:schemeClr val="accent3"/>
              </a:solidFill>
            </a:endParaRPr>
          </a:p>
        </p:txBody>
      </p:sp>
      <p:sp>
        <p:nvSpPr>
          <p:cNvPr id="24" name="Text Placeholder 14">
            <a:extLst>
              <a:ext uri="{FF2B5EF4-FFF2-40B4-BE49-F238E27FC236}">
                <a16:creationId xmlns:a16="http://schemas.microsoft.com/office/drawing/2014/main" id="{CBB58239-EFE3-4428-B99A-7DBA40344012}"/>
              </a:ext>
            </a:extLst>
          </p:cNvPr>
          <p:cNvSpPr>
            <a:spLocks noGrp="1"/>
          </p:cNvSpPr>
          <p:nvPr>
            <p:ph type="body" sz="quarter" idx="15" hasCustomPrompt="1"/>
          </p:nvPr>
        </p:nvSpPr>
        <p:spPr>
          <a:xfrm>
            <a:off x="360000" y="5747125"/>
            <a:ext cx="8531999" cy="684000"/>
          </a:xfrm>
        </p:spPr>
        <p:txBody>
          <a:bodyPr anchor="b" anchorCtr="0">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1200" y="5745602"/>
            <a:ext cx="630000" cy="685525"/>
          </a:xfrm>
          <a:prstGeom prst="rect">
            <a:avLst/>
          </a:prstGeom>
        </p:spPr>
      </p:pic>
    </p:spTree>
    <p:extLst>
      <p:ext uri="{BB962C8B-B14F-4D97-AF65-F5344CB8AC3E}">
        <p14:creationId xmlns:p14="http://schemas.microsoft.com/office/powerpoint/2010/main" val="42010247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ver 2">
    <p:bg>
      <p:bgPr>
        <a:solidFill>
          <a:schemeClr val="bg1"/>
        </a:solidFill>
        <a:effectLst/>
      </p:bgPr>
    </p:bg>
    <p:spTree>
      <p:nvGrpSpPr>
        <p:cNvPr id="1" name=""/>
        <p:cNvGrpSpPr/>
        <p:nvPr/>
      </p:nvGrpSpPr>
      <p:grpSpPr>
        <a:xfrm>
          <a:off x="0" y="0"/>
          <a:ext cx="0" cy="0"/>
          <a:chOff x="0" y="0"/>
          <a:chExt cx="0" cy="0"/>
        </a:xfrm>
      </p:grpSpPr>
      <p:sp>
        <p:nvSpPr>
          <p:cNvPr id="19" name="Text Placeholder 14">
            <a:extLst>
              <a:ext uri="{FF2B5EF4-FFF2-40B4-BE49-F238E27FC236}">
                <a16:creationId xmlns:a16="http://schemas.microsoft.com/office/drawing/2014/main" id="{65ADF2A8-47EE-4D17-8518-3D05FEA4E4FB}"/>
              </a:ext>
              <a:ext uri="{C183D7F6-B498-43B3-948B-1728B52AA6E4}">
                <adec:decorative xmlns:adec="http://schemas.microsoft.com/office/drawing/2017/decorative" val="1"/>
              </a:ext>
            </a:extLst>
          </p:cNvPr>
          <p:cNvSpPr>
            <a:spLocks noGrp="1"/>
          </p:cNvSpPr>
          <p:nvPr>
            <p:ph type="body" sz="quarter" idx="15" hasCustomPrompt="1"/>
          </p:nvPr>
        </p:nvSpPr>
        <p:spPr>
          <a:xfrm>
            <a:off x="360000" y="359999"/>
            <a:ext cx="8531999"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sp>
        <p:nvSpPr>
          <p:cNvPr id="2" name="Title 1"/>
          <p:cNvSpPr>
            <a:spLocks noGrp="1"/>
          </p:cNvSpPr>
          <p:nvPr>
            <p:ph type="ctrTitle" hasCustomPrompt="1"/>
          </p:nvPr>
        </p:nvSpPr>
        <p:spPr>
          <a:xfrm>
            <a:off x="359999" y="1152000"/>
            <a:ext cx="10728000" cy="1349740"/>
          </a:xfrm>
          <a:ln>
            <a:noFill/>
          </a:ln>
        </p:spPr>
        <p:txBody>
          <a:bodyPr anchor="t">
            <a:noAutofit/>
          </a:bodyPr>
          <a:lstStyle>
            <a:lvl1pPr algn="l">
              <a:lnSpc>
                <a:spcPct val="90000"/>
              </a:lnSpc>
              <a:defRPr sz="4800">
                <a:solidFill>
                  <a:schemeClr val="accent1"/>
                </a:solidFill>
              </a:defRPr>
            </a:lvl1pPr>
          </a:lstStyle>
          <a:p>
            <a:r>
              <a:rPr lang="en-AU" noProof="0" dirty="0"/>
              <a:t>Click to edit presentation title</a:t>
            </a:r>
          </a:p>
        </p:txBody>
      </p:sp>
      <p:cxnSp>
        <p:nvCxnSpPr>
          <p:cNvPr id="29" name="Straight Connector 28">
            <a:extLst>
              <a:ext uri="{FF2B5EF4-FFF2-40B4-BE49-F238E27FC236}">
                <a16:creationId xmlns:a16="http://schemas.microsoft.com/office/drawing/2014/main" id="{47648A08-5B3C-42A6-9590-4BC5F17E7E1C}"/>
              </a:ext>
              <a:ext uri="{C183D7F6-B498-43B3-948B-1728B52AA6E4}">
                <adec:decorative xmlns:adec="http://schemas.microsoft.com/office/drawing/2017/decorative" val="1"/>
              </a:ext>
            </a:extLst>
          </p:cNvPr>
          <p:cNvCxnSpPr>
            <a:cxnSpLocks/>
          </p:cNvCxnSpPr>
          <p:nvPr userDrawn="1"/>
        </p:nvCxnSpPr>
        <p:spPr>
          <a:xfrm>
            <a:off x="360000" y="2520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14">
            <a:extLst>
              <a:ext uri="{FF2B5EF4-FFF2-40B4-BE49-F238E27FC236}">
                <a16:creationId xmlns:a16="http://schemas.microsoft.com/office/drawing/2014/main" id="{BF07D59F-E0C1-496D-B5E1-DB3993CA196F}"/>
              </a:ext>
            </a:extLst>
          </p:cNvPr>
          <p:cNvSpPr>
            <a:spLocks noGrp="1"/>
          </p:cNvSpPr>
          <p:nvPr>
            <p:ph type="body" sz="quarter" idx="13" hasCustomPrompt="1"/>
          </p:nvPr>
        </p:nvSpPr>
        <p:spPr>
          <a:xfrm>
            <a:off x="360000" y="2663999"/>
            <a:ext cx="8531999" cy="612000"/>
          </a:xfrm>
        </p:spPr>
        <p:txBody>
          <a:bodyPr>
            <a:noAutofit/>
          </a:bodyPr>
          <a:lstStyle>
            <a:lvl1pPr>
              <a:spcAft>
                <a:spcPts val="0"/>
              </a:spcAft>
              <a:defRPr sz="1800" b="0">
                <a:solidFill>
                  <a:schemeClr val="accent1"/>
                </a:solidFill>
                <a:latin typeface="Public Sans SemiBold" pitchFamily="2" charset="0"/>
              </a:defRPr>
            </a:lvl1pPr>
            <a:lvl2pPr>
              <a:spcAft>
                <a:spcPts val="0"/>
              </a:spcAft>
              <a:defRPr sz="1800" b="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Click to edit presentation subtitle</a:t>
            </a:r>
          </a:p>
          <a:p>
            <a:pPr lvl="1"/>
            <a:r>
              <a:rPr lang="en-AU" noProof="0" dirty="0"/>
              <a:t>Date Month Year</a:t>
            </a:r>
          </a:p>
        </p:txBody>
      </p:sp>
      <p:cxnSp>
        <p:nvCxnSpPr>
          <p:cNvPr id="30" name="Straight Connector 29">
            <a:extLst>
              <a:ext uri="{FF2B5EF4-FFF2-40B4-BE49-F238E27FC236}">
                <a16:creationId xmlns:a16="http://schemas.microsoft.com/office/drawing/2014/main" id="{DAA6E147-BBBD-42B7-9ABA-CE600499F794}"/>
              </a:ext>
              <a:ext uri="{C183D7F6-B498-43B3-948B-1728B52AA6E4}">
                <adec:decorative xmlns:adec="http://schemas.microsoft.com/office/drawing/2017/decorative" val="1"/>
              </a:ext>
            </a:extLst>
          </p:cNvPr>
          <p:cNvCxnSpPr>
            <a:cxnSpLocks/>
          </p:cNvCxnSpPr>
          <p:nvPr userDrawn="1"/>
        </p:nvCxnSpPr>
        <p:spPr>
          <a:xfrm>
            <a:off x="9072000" y="2520000"/>
            <a:ext cx="2736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9072001" y="2663999"/>
            <a:ext cx="2760000" cy="612000"/>
          </a:xfrm>
        </p:spPr>
        <p:txBody>
          <a:bodyPr>
            <a:noAutofit/>
          </a:bodyPr>
          <a:lstStyle>
            <a:lvl1pPr>
              <a:spcAft>
                <a:spcPts val="0"/>
              </a:spcAft>
              <a:defRPr sz="1800" b="0">
                <a:solidFill>
                  <a:schemeClr val="accent1"/>
                </a:solidFill>
                <a:latin typeface="Public Sans SemiBold" pitchFamily="2" charset="0"/>
              </a:defRPr>
            </a:lvl1pPr>
            <a:lvl2pPr>
              <a:spcAft>
                <a:spcPts val="0"/>
              </a:spcAft>
              <a:defRPr sz="1800" b="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Presenter name</a:t>
            </a:r>
          </a:p>
          <a:p>
            <a:pPr lvl="1"/>
            <a:r>
              <a:rPr lang="en-AU" noProof="0" dirty="0"/>
              <a:t>Presenter title</a:t>
            </a:r>
          </a:p>
        </p:txBody>
      </p:sp>
      <p:sp>
        <p:nvSpPr>
          <p:cNvPr id="12" name="Rectangle 11">
            <a:extLst>
              <a:ext uri="{FF2B5EF4-FFF2-40B4-BE49-F238E27FC236}">
                <a16:creationId xmlns:a16="http://schemas.microsoft.com/office/drawing/2014/main" id="{C22230DC-8362-49DE-9881-F1BC5AE57DE5}"/>
              </a:ext>
              <a:ext uri="{C183D7F6-B498-43B3-948B-1728B52AA6E4}">
                <adec:decorative xmlns:adec="http://schemas.microsoft.com/office/drawing/2017/decorative" val="1"/>
              </a:ext>
            </a:extLst>
          </p:cNvPr>
          <p:cNvSpPr/>
          <p:nvPr userDrawn="1"/>
        </p:nvSpPr>
        <p:spPr>
          <a:xfrm>
            <a:off x="1" y="3419999"/>
            <a:ext cx="12192001" cy="17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a:solidFill>
                <a:schemeClr val="accent3"/>
              </a:solidFill>
            </a:endParaRPr>
          </a:p>
        </p:txBody>
      </p:sp>
      <p:sp>
        <p:nvSpPr>
          <p:cNvPr id="11" name="Rectangle 10">
            <a:extLst>
              <a:ext uri="{FF2B5EF4-FFF2-40B4-BE49-F238E27FC236}">
                <a16:creationId xmlns:a16="http://schemas.microsoft.com/office/drawing/2014/main" id="{02E539D3-6197-444D-842C-D461CF9ED582}"/>
              </a:ext>
              <a:ext uri="{C183D7F6-B498-43B3-948B-1728B52AA6E4}">
                <adec:decorative xmlns:adec="http://schemas.microsoft.com/office/drawing/2017/decorative" val="1"/>
              </a:ext>
            </a:extLst>
          </p:cNvPr>
          <p:cNvSpPr/>
          <p:nvPr userDrawn="1"/>
        </p:nvSpPr>
        <p:spPr>
          <a:xfrm>
            <a:off x="1" y="5148261"/>
            <a:ext cx="12192001" cy="11334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dirty="0">
              <a:solidFill>
                <a:schemeClr val="accent3"/>
              </a:solidFill>
            </a:endParaRPr>
          </a:p>
        </p:txBody>
      </p:sp>
      <p:sp>
        <p:nvSpPr>
          <p:cNvPr id="27" name="Rectangle 26">
            <a:extLst>
              <a:ext uri="{FF2B5EF4-FFF2-40B4-BE49-F238E27FC236}">
                <a16:creationId xmlns:a16="http://schemas.microsoft.com/office/drawing/2014/main" id="{F364DA7F-1F00-455F-8DA5-2D6BADE8073B}"/>
              </a:ext>
              <a:ext uri="{C183D7F6-B498-43B3-948B-1728B52AA6E4}">
                <adec:decorative xmlns:adec="http://schemas.microsoft.com/office/drawing/2017/decorative" val="1"/>
              </a:ext>
            </a:extLst>
          </p:cNvPr>
          <p:cNvSpPr/>
          <p:nvPr userDrawn="1"/>
        </p:nvSpPr>
        <p:spPr>
          <a:xfrm>
            <a:off x="1" y="6281739"/>
            <a:ext cx="12192001" cy="5762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a:solidFill>
                <a:schemeClr val="accent3"/>
              </a:solidFill>
            </a:endParaRPr>
          </a:p>
        </p:txBody>
      </p:sp>
      <p:sp>
        <p:nvSpPr>
          <p:cNvPr id="13" name="Picture Placeholder 4">
            <a:extLst>
              <a:ext uri="{FF2B5EF4-FFF2-40B4-BE49-F238E27FC236}">
                <a16:creationId xmlns:a16="http://schemas.microsoft.com/office/drawing/2014/main" id="{EA9E3A1F-B35C-4BB3-828B-62FFD64CE61F}"/>
              </a:ext>
            </a:extLst>
          </p:cNvPr>
          <p:cNvSpPr>
            <a:spLocks noGrp="1"/>
          </p:cNvSpPr>
          <p:nvPr>
            <p:ph type="pic" sz="quarter" idx="14"/>
          </p:nvPr>
        </p:nvSpPr>
        <p:spPr>
          <a:xfrm>
            <a:off x="1" y="3419999"/>
            <a:ext cx="12192001" cy="3438000"/>
          </a:xfrm>
        </p:spPr>
        <p:txBody>
          <a:bodyPr anchor="t"/>
          <a:lstStyle>
            <a:lvl1pPr algn="l">
              <a:defRPr>
                <a:solidFill>
                  <a:schemeClr val="bg1"/>
                </a:solidFill>
              </a:defRPr>
            </a:lvl1pPr>
          </a:lstStyle>
          <a:p>
            <a:r>
              <a:rPr lang="en-US" noProof="0"/>
              <a:t>Click icon to add picture</a:t>
            </a:r>
            <a:endParaRPr lang="en-AU" noProof="0" dirty="0"/>
          </a:p>
        </p:txBody>
      </p:sp>
    </p:spTree>
    <p:extLst>
      <p:ext uri="{BB962C8B-B14F-4D97-AF65-F5344CB8AC3E}">
        <p14:creationId xmlns:p14="http://schemas.microsoft.com/office/powerpoint/2010/main" val="3509896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US" noProof="0"/>
              <a:t>Click to edit Master title style</a:t>
            </a:r>
            <a:endParaRPr lang="en-AU" noProof="0" dirty="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4391999"/>
          </a:xfrm>
        </p:spPr>
        <p:txBody>
          <a:bodyPr/>
          <a:lstStyle>
            <a:lvl1pPr>
              <a:defRPr>
                <a:latin typeface="+mn-lt"/>
              </a:defRPr>
            </a:lvl1pPr>
          </a:lstStyle>
          <a:p>
            <a:r>
              <a:rPr lang="en-US" noProof="0"/>
              <a:t>Click icon to add table</a:t>
            </a:r>
            <a:endParaRPr lang="en-AU" noProof="0" dirty="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908000"/>
            <a:ext cx="5616000" cy="4391999"/>
          </a:xfrm>
        </p:spPr>
        <p:txBody>
          <a:bodyPr/>
          <a:lstStyle>
            <a:lvl1pPr>
              <a:defRPr>
                <a:latin typeface="+mn-lt"/>
              </a:defRPr>
            </a:lvl1pPr>
          </a:lstStyle>
          <a:p>
            <a:r>
              <a:rPr lang="en-US" noProof="0"/>
              <a:t>Click icon to add table</a:t>
            </a:r>
            <a:endParaRPr lang="en-AU" noProof="0"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ver 4">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015FA7-CA1E-4E0E-B0CD-345D53738579}"/>
              </a:ext>
              <a:ext uri="{C183D7F6-B498-43B3-948B-1728B52AA6E4}">
                <adec:decorative xmlns:adec="http://schemas.microsoft.com/office/drawing/2017/decorative" val="1"/>
              </a:ext>
            </a:extLst>
          </p:cNvPr>
          <p:cNvSpPr/>
          <p:nvPr userDrawn="1"/>
        </p:nvSpPr>
        <p:spPr>
          <a:xfrm>
            <a:off x="0" y="0"/>
            <a:ext cx="8134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dirty="0"/>
          </a:p>
        </p:txBody>
      </p:sp>
      <p:sp>
        <p:nvSpPr>
          <p:cNvPr id="12" name="Rectangle 11">
            <a:extLst>
              <a:ext uri="{FF2B5EF4-FFF2-40B4-BE49-F238E27FC236}">
                <a16:creationId xmlns:a16="http://schemas.microsoft.com/office/drawing/2014/main" id="{6320689F-7778-4772-A061-7606945D2019}"/>
              </a:ext>
              <a:ext uri="{C183D7F6-B498-43B3-948B-1728B52AA6E4}">
                <adec:decorative xmlns:adec="http://schemas.microsoft.com/office/drawing/2017/decorative" val="1"/>
              </a:ext>
            </a:extLst>
          </p:cNvPr>
          <p:cNvSpPr/>
          <p:nvPr userDrawn="1"/>
        </p:nvSpPr>
        <p:spPr>
          <a:xfrm>
            <a:off x="8134350" y="0"/>
            <a:ext cx="201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a:p>
        </p:txBody>
      </p:sp>
      <p:sp>
        <p:nvSpPr>
          <p:cNvPr id="10" name="Text Placeholder 14">
            <a:extLst>
              <a:ext uri="{FF2B5EF4-FFF2-40B4-BE49-F238E27FC236}">
                <a16:creationId xmlns:a16="http://schemas.microsoft.com/office/drawing/2014/main" id="{90FC2B86-80A0-4EDE-BC1F-D41CF9C0BA88}"/>
              </a:ext>
              <a:ext uri="{C183D7F6-B498-43B3-948B-1728B52AA6E4}">
                <adec:decorative xmlns:adec="http://schemas.microsoft.com/office/drawing/2017/decorative" val="1"/>
              </a:ext>
            </a:extLst>
          </p:cNvPr>
          <p:cNvSpPr>
            <a:spLocks noGrp="1"/>
          </p:cNvSpPr>
          <p:nvPr>
            <p:ph type="body" sz="quarter" idx="15" hasCustomPrompt="1"/>
          </p:nvPr>
        </p:nvSpPr>
        <p:spPr>
          <a:xfrm>
            <a:off x="360000" y="360000"/>
            <a:ext cx="5400000" cy="684000"/>
          </a:xfrm>
        </p:spPr>
        <p:txBody>
          <a:bodyPr>
            <a:noAutofit/>
          </a:bodyPr>
          <a:lstStyle>
            <a:lvl1pPr>
              <a:spcAft>
                <a:spcPts val="0"/>
              </a:spcAft>
              <a:defRPr sz="12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sp>
        <p:nvSpPr>
          <p:cNvPr id="9" name="Title 1">
            <a:extLst>
              <a:ext uri="{FF2B5EF4-FFF2-40B4-BE49-F238E27FC236}">
                <a16:creationId xmlns:a16="http://schemas.microsoft.com/office/drawing/2014/main" id="{49975CB4-437D-4935-B463-D9466467F43E}"/>
              </a:ext>
            </a:extLst>
          </p:cNvPr>
          <p:cNvSpPr>
            <a:spLocks noGrp="1"/>
          </p:cNvSpPr>
          <p:nvPr>
            <p:ph type="ctrTitle" hasCustomPrompt="1"/>
          </p:nvPr>
        </p:nvSpPr>
        <p:spPr>
          <a:xfrm>
            <a:off x="360000" y="1152000"/>
            <a:ext cx="5400000" cy="2520000"/>
          </a:xfrm>
          <a:ln>
            <a:noFill/>
          </a:ln>
        </p:spPr>
        <p:txBody>
          <a:bodyPr anchor="t">
            <a:noAutofit/>
          </a:bodyPr>
          <a:lstStyle>
            <a:lvl1pPr algn="l">
              <a:lnSpc>
                <a:spcPct val="90000"/>
              </a:lnSpc>
              <a:defRPr sz="4800">
                <a:solidFill>
                  <a:schemeClr val="bg1"/>
                </a:solidFill>
              </a:defRPr>
            </a:lvl1pPr>
          </a:lstStyle>
          <a:p>
            <a:r>
              <a:rPr lang="en-AU" noProof="0" dirty="0"/>
              <a:t>Click to edit presentation title</a:t>
            </a:r>
          </a:p>
        </p:txBody>
      </p:sp>
      <p:sp>
        <p:nvSpPr>
          <p:cNvPr id="13" name="Text Placeholder 14">
            <a:extLst>
              <a:ext uri="{FF2B5EF4-FFF2-40B4-BE49-F238E27FC236}">
                <a16:creationId xmlns:a16="http://schemas.microsoft.com/office/drawing/2014/main" id="{25AA79D1-E767-4316-BF8E-3A79D7A669D4}"/>
              </a:ext>
            </a:extLst>
          </p:cNvPr>
          <p:cNvSpPr>
            <a:spLocks noGrp="1"/>
          </p:cNvSpPr>
          <p:nvPr>
            <p:ph type="body" sz="quarter" idx="14" hasCustomPrompt="1"/>
          </p:nvPr>
        </p:nvSpPr>
        <p:spPr>
          <a:xfrm>
            <a:off x="360000" y="4032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Click to edit presentation 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 y="5148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lnSpc>
                <a:spcPct val="100000"/>
              </a:lnSpc>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Presenter name</a:t>
            </a:r>
          </a:p>
          <a:p>
            <a:pPr lvl="1"/>
            <a:r>
              <a:rPr lang="en-AU" noProof="0"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084000"/>
            <a:ext cx="5400000" cy="360000"/>
          </a:xfrm>
        </p:spPr>
        <p:txBody>
          <a:bodyPr anchor="b">
            <a:noAutofit/>
          </a:bodyPr>
          <a:lstStyle>
            <a:lvl1pPr algn="l">
              <a:spcAft>
                <a:spcPts val="0"/>
              </a:spcAft>
              <a:defRPr sz="14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Date Month Year</a:t>
            </a: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6084000" y="0"/>
            <a:ext cx="3060000" cy="6858000"/>
          </a:xfrm>
        </p:spPr>
        <p:txBody>
          <a:bodyPr/>
          <a:lstStyle>
            <a:lvl1pPr>
              <a:defRPr>
                <a:solidFill>
                  <a:schemeClr val="bg1"/>
                </a:solidFill>
              </a:defRPr>
            </a:lvl1pPr>
          </a:lstStyle>
          <a:p>
            <a:r>
              <a:rPr lang="en-US" noProof="0"/>
              <a:t>Click icon to add picture</a:t>
            </a:r>
            <a:endParaRPr lang="en-AU" noProof="0" dirty="0"/>
          </a:p>
        </p:txBody>
      </p:sp>
    </p:spTree>
    <p:extLst>
      <p:ext uri="{BB962C8B-B14F-4D97-AF65-F5344CB8AC3E}">
        <p14:creationId xmlns:p14="http://schemas.microsoft.com/office/powerpoint/2010/main" val="32940776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US" noProof="0"/>
              <a:t>Click to edit Master title style</a:t>
            </a:r>
            <a:endParaRPr lang="en-AU" noProof="0" dirty="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2"/>
            <a:ext cx="11483638" cy="4391999"/>
          </a:xfrm>
        </p:spPr>
        <p:txBody>
          <a:bodyPr/>
          <a:lstStyle>
            <a:lvl1pPr>
              <a:defRPr>
                <a:latin typeface="+mn-lt"/>
              </a:defRPr>
            </a:lvl1pPr>
          </a:lstStyle>
          <a:p>
            <a:r>
              <a:rPr lang="en-US" noProof="0"/>
              <a:t>Click icon to add table</a:t>
            </a:r>
            <a:endParaRPr lang="en-AU" noProof="0"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102874398"/>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US" noProof="0"/>
              <a:t>Click to edit Master title style</a:t>
            </a:r>
            <a:endParaRPr lang="en-AU" noProof="0" dirty="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2"/>
            <a:ext cx="5616000" cy="4391999"/>
          </a:xfrm>
        </p:spPr>
        <p:txBody>
          <a:bodyPr/>
          <a:lstStyle>
            <a:lvl1pPr>
              <a:defRPr>
                <a:latin typeface="+mn-lt"/>
              </a:defRPr>
            </a:lvl1pPr>
          </a:lstStyle>
          <a:p>
            <a:r>
              <a:rPr lang="en-US" noProof="0"/>
              <a:t>Click icon to add table</a:t>
            </a:r>
            <a:endParaRPr lang="en-AU" noProof="0" dirty="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908002"/>
            <a:ext cx="5616000" cy="4391999"/>
          </a:xfrm>
        </p:spPr>
        <p:txBody>
          <a:bodyPr/>
          <a:lstStyle>
            <a:lvl1pPr>
              <a:defRPr>
                <a:latin typeface="+mn-lt"/>
              </a:defRPr>
            </a:lvl1pPr>
          </a:lstStyle>
          <a:p>
            <a:r>
              <a:rPr lang="en-US" noProof="0"/>
              <a:t>Click icon to add table</a:t>
            </a:r>
            <a:endParaRPr lang="en-AU" noProof="0"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480061891"/>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vl1pPr>
          </a:lstStyle>
          <a:p>
            <a:r>
              <a:rPr lang="en-US" noProof="0"/>
              <a:t>Click to edit Master title style</a:t>
            </a:r>
            <a:endParaRPr lang="en-AU" noProof="0" dirty="0"/>
          </a:p>
        </p:txBody>
      </p:sp>
      <p:cxnSp>
        <p:nvCxnSpPr>
          <p:cNvPr id="8" name="Straight Connector 7">
            <a:extLst>
              <a:ext uri="{FF2B5EF4-FFF2-40B4-BE49-F238E27FC236}">
                <a16:creationId xmlns:a16="http://schemas.microsoft.com/office/drawing/2014/main" id="{4220CACA-3621-403A-9123-4490A23AF647}"/>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799999"/>
            <a:ext cx="11484000" cy="4320000"/>
          </a:xfrm>
        </p:spPr>
        <p:txBody>
          <a:bodyPr/>
          <a:lstStyle>
            <a:lvl1pPr>
              <a:defRPr>
                <a:latin typeface="+mn-lt"/>
              </a:defRPr>
            </a:lvl1pPr>
            <a:lvl2pPr>
              <a:defRPr/>
            </a:lvl2pPr>
            <a:lvl3pPr>
              <a:defRPr/>
            </a:lvl3pPr>
            <a:lvl4pPr>
              <a:defRPr/>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434762115"/>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p>
            <a:r>
              <a:rPr lang="en-US"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20000"/>
          </a:xfrm>
        </p:spPr>
        <p:txBody>
          <a:bodyPr numCol="2" spcCol="180000"/>
          <a:lstStyle>
            <a:lvl1pPr>
              <a:defRPr sz="2000"/>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760864546"/>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SW Gov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3266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layout 21">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5412670" y="1724025"/>
            <a:ext cx="5726954" cy="4692015"/>
          </a:xfrm>
          <a:prstGeom prst="rect">
            <a:avLst/>
          </a:prstGeom>
          <a:noFill/>
          <a:ln w="0" cmpd="sng">
            <a:noFill/>
            <a:prstDash val="solid"/>
          </a:ln>
        </p:spPr>
        <p:txBody>
          <a:bodyPr vert="horz" lIns="0" tIns="58420" rIns="0" bIns="0" anchor="t"/>
          <a:lstStyle>
            <a:lvl1pPr marL="0" marR="0" indent="731447" algn="l">
              <a:lnSpc>
                <a:spcPts val="2800"/>
              </a:lnSpc>
              <a:spcBef>
                <a:spcPts val="1000"/>
              </a:spcBef>
              <a:spcAft>
                <a:spcPts val="19263"/>
              </a:spcAft>
              <a:buFont typeface="Public Sans Light"/>
              <a:buAutoNum type="arabicPeriod"/>
              <a:defRPr/>
            </a:lvl1pPr>
          </a:lstStyle>
          <a:p>
            <a:pPr marL="0" marR="0" indent="0" algn="l">
              <a:lnSpc>
                <a:spcPts val="2200"/>
              </a:lnSpc>
              <a:spcAft>
                <a:spcPts val="0"/>
              </a:spcAft>
            </a:pPr>
            <a:r>
              <a:rPr lang="en-US" sz="2000" spc="-15">
                <a:solidFill>
                  <a:srgbClr val="21272B"/>
                </a:solidFill>
                <a:latin typeface="Public Sans Light" panose="02020603050405020304" pitchFamily="2"/>
              </a:rPr>
              <a:t>For further information and before you start your </a:t>
            </a:r>
          </a:p>
          <a:p>
            <a:pPr marL="0" marR="0" indent="0" algn="l">
              <a:lnSpc>
                <a:spcPts val="2200"/>
              </a:lnSpc>
              <a:spcBef>
                <a:spcPts val="0"/>
              </a:spcBef>
              <a:spcAft>
                <a:spcPts val="0"/>
              </a:spcAft>
            </a:pPr>
            <a:r>
              <a:rPr lang="en-US" sz="2000" spc="0">
                <a:solidFill>
                  <a:srgbClr val="21272B"/>
                </a:solidFill>
                <a:latin typeface="Public Sans Light" panose="02020603050405020304" pitchFamily="2"/>
              </a:rPr>
              <a:t>application, please review: </a:t>
            </a:r>
          </a:p>
          <a:p>
            <a:pPr marL="0" marR="0" indent="731520" algn="l">
              <a:lnSpc>
                <a:spcPts val="2800"/>
              </a:lnSpc>
              <a:spcBef>
                <a:spcPts val="6230"/>
              </a:spcBef>
              <a:spcAft>
                <a:spcPts val="0"/>
              </a:spcAft>
              <a:buFont typeface="Public Sans Light"/>
              <a:buAutoNum type="arabicPeriod"/>
            </a:pPr>
            <a:r>
              <a:rPr lang="en-US" sz="2350" b="1" u="sng" spc="5">
                <a:solidFill>
                  <a:srgbClr val="0000FF"/>
                </a:solidFill>
                <a:latin typeface="Public Sans Light" panose="02020603050405020304" pitchFamily="2"/>
              </a:rPr>
              <a:t>Grant Program Guidelines</a:t>
            </a:r>
          </a:p>
          <a:p>
            <a:pPr marL="0" marR="0" indent="731520" algn="l">
              <a:lnSpc>
                <a:spcPts val="2800"/>
              </a:lnSpc>
              <a:spcBef>
                <a:spcPts val="1000"/>
              </a:spcBef>
              <a:spcAft>
                <a:spcPts val="19265"/>
              </a:spcAft>
              <a:buFont typeface="Public Sans Light"/>
              <a:buAutoNum type="arabicPeriod"/>
            </a:pPr>
            <a:r>
              <a:rPr lang="en-US" sz="2350" b="1" u="sng" spc="-5">
                <a:solidFill>
                  <a:srgbClr val="0000FF"/>
                </a:solidFill>
                <a:latin typeface="Public Sans Light" panose="02020603050405020304" pitchFamily="2"/>
              </a:rPr>
              <a:t>Frequently Asked Questions (FAQs)</a:t>
            </a:r>
          </a:p>
        </p:txBody>
      </p:sp>
      <p:sp>
        <p:nvSpPr>
          <p:cNvPr id="5" name="Text Placeholder 4"/>
          <p:cNvSpPr>
            <a:spLocks noGrp="1"/>
          </p:cNvSpPr>
          <p:nvPr>
            <p:ph type="body" idx="10"/>
          </p:nvPr>
        </p:nvSpPr>
        <p:spPr>
          <a:xfrm>
            <a:off x="11663431" y="6480175"/>
            <a:ext cx="130793" cy="115570"/>
          </a:xfrm>
          <a:prstGeom prst="rect">
            <a:avLst/>
          </a:prstGeom>
          <a:noFill/>
          <a:ln w="0" cmpd="sng">
            <a:noFill/>
            <a:prstDash val="solid"/>
          </a:ln>
        </p:spPr>
        <p:txBody>
          <a:bodyPr vert="horz" lIns="0" tIns="0" rIns="0" bIns="0" anchor="t"/>
          <a:lstStyle>
            <a:lvl1pPr marL="0" marR="0" indent="0" algn="l">
              <a:lnSpc>
                <a:spcPts val="900"/>
              </a:lnSpc>
              <a:spcAft>
                <a:spcPts val="0"/>
              </a:spcAft>
              <a:defRPr/>
            </a:lvl1pPr>
          </a:lstStyle>
          <a:p>
            <a:pPr marL="0" marR="0" indent="0" algn="l">
              <a:lnSpc>
                <a:spcPts val="900"/>
              </a:lnSpc>
              <a:spcAft>
                <a:spcPts val="0"/>
              </a:spcAft>
            </a:pPr>
            <a:r>
              <a:rPr lang="en-US" sz="1200" spc="-240">
                <a:solidFill>
                  <a:srgbClr val="21272B"/>
                </a:solidFill>
                <a:latin typeface="Public Sans Light" panose="02020603050405020304" pitchFamily="2"/>
              </a:rPr>
              <a:t>21 </a:t>
            </a:r>
          </a:p>
        </p:txBody>
      </p:sp>
    </p:spTree>
    <p:extLst>
      <p:ext uri="{BB962C8B-B14F-4D97-AF65-F5344CB8AC3E}">
        <p14:creationId xmlns:p14="http://schemas.microsoft.com/office/powerpoint/2010/main" val="3984707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0"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399999" y="360000"/>
            <a:ext cx="6407999" cy="1008000"/>
          </a:xfrm>
        </p:spPr>
        <p:txBody>
          <a:bodyPr/>
          <a:lstStyle>
            <a:lvl1pPr>
              <a:defRPr/>
            </a:lvl1pPr>
          </a:lstStyle>
          <a:p>
            <a:r>
              <a:rPr lang="en-US"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0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US" noProof="0"/>
              <a:t>Click icon to add picture</a:t>
            </a:r>
            <a:endParaRPr lang="en-AU" noProof="0"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accent1"/>
                </a:solidFill>
                <a:latin typeface="+mn-lt"/>
              </a:defRPr>
            </a:lvl1pPr>
          </a:lstStyle>
          <a:p>
            <a:pPr lvl="0"/>
            <a:r>
              <a:rPr lang="en-AU" noProof="0" dirty="0"/>
              <a:t>Caption</a:t>
            </a:r>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4131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dirty="0"/>
              <a:t>Divider title</a:t>
            </a:r>
          </a:p>
        </p:txBody>
      </p:sp>
      <p:pic>
        <p:nvPicPr>
          <p:cNvPr id="3" name="Picture 2" descr="NSW Government logo">
            <a:extLst>
              <a:ext uri="{FF2B5EF4-FFF2-40B4-BE49-F238E27FC236}">
                <a16:creationId xmlns:a16="http://schemas.microsoft.com/office/drawing/2014/main" id="{CD1F5081-FAEA-12FF-FE49-0EC70B69AA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99" y="360000"/>
            <a:ext cx="630000" cy="685525"/>
          </a:xfrm>
          <a:prstGeom prst="rect">
            <a:avLst/>
          </a:prstGeom>
        </p:spPr>
      </p:pic>
      <p:sp>
        <p:nvSpPr>
          <p:cNvPr id="8" name="Picture Placeholder 4">
            <a:extLst>
              <a:ext uri="{FF2B5EF4-FFF2-40B4-BE49-F238E27FC236}">
                <a16:creationId xmlns:a16="http://schemas.microsoft.com/office/drawing/2014/main" id="{B059A0D2-B0E6-DE39-AD75-3E288D61AB0B}"/>
              </a:ext>
            </a:extLst>
          </p:cNvPr>
          <p:cNvSpPr>
            <a:spLocks noGrp="1"/>
          </p:cNvSpPr>
          <p:nvPr>
            <p:ph type="pic" sz="quarter" idx="16" hasCustomPrompt="1"/>
          </p:nvPr>
        </p:nvSpPr>
        <p:spPr>
          <a:xfrm>
            <a:off x="10231200" y="360000"/>
            <a:ext cx="1620000" cy="685525"/>
          </a:xfrm>
          <a:noFill/>
        </p:spPr>
        <p:txBody>
          <a:bodyPr anchor="ctr"/>
          <a:lstStyle>
            <a:lvl1pPr algn="ctr">
              <a:defRPr sz="1200">
                <a:solidFill>
                  <a:schemeClr val="accent1"/>
                </a:solidFill>
              </a:defRPr>
            </a:lvl1pPr>
          </a:lstStyle>
          <a:p>
            <a:r>
              <a:rPr lang="en-US" dirty="0"/>
              <a:t>Click icon to add </a:t>
            </a:r>
            <a:br>
              <a:rPr lang="en-US" dirty="0"/>
            </a:br>
            <a:r>
              <a:rPr lang="en-US" dirty="0"/>
              <a:t>Co-Brand logo</a:t>
            </a:r>
            <a:endParaRPr lang="en-AU" dirty="0"/>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a:t>
            </a:r>
          </a:p>
        </p:txBody>
      </p:sp>
    </p:spTree>
    <p:extLst>
      <p:ext uri="{BB962C8B-B14F-4D97-AF65-F5344CB8AC3E}">
        <p14:creationId xmlns:p14="http://schemas.microsoft.com/office/powerpoint/2010/main" val="428287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540000" y="3960000"/>
            <a:ext cx="8280000" cy="1224000"/>
          </a:xfrm>
          <a:ln>
            <a:noFill/>
          </a:ln>
        </p:spPr>
        <p:txBody>
          <a:bodyPr anchor="t">
            <a:noAutofit/>
          </a:bodyPr>
          <a:lstStyle>
            <a:lvl1pPr algn="l">
              <a:lnSpc>
                <a:spcPct val="90000"/>
              </a:lnSpc>
              <a:defRPr sz="4800">
                <a:solidFill>
                  <a:schemeClr val="accent1"/>
                </a:solidFill>
                <a:latin typeface="+mj-lt"/>
              </a:defRPr>
            </a:lvl1pPr>
          </a:lstStyle>
          <a:p>
            <a:r>
              <a:rPr lang="en-AU" noProof="0"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292000"/>
            <a:ext cx="828000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360000"/>
            <a:ext cx="2880000" cy="2880000"/>
          </a:xfrm>
        </p:spPr>
        <p:txBody>
          <a:bodyPr anchor="t">
            <a:noAutofit/>
          </a:bodyPr>
          <a:lstStyle>
            <a:lvl1pPr algn="l">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a:t>
            </a:r>
          </a:p>
        </p:txBody>
      </p:sp>
      <p:pic>
        <p:nvPicPr>
          <p:cNvPr id="4" name="Picture 3" descr="NSW Government logo">
            <a:extLst>
              <a:ext uri="{FF2B5EF4-FFF2-40B4-BE49-F238E27FC236}">
                <a16:creationId xmlns:a16="http://schemas.microsoft.com/office/drawing/2014/main" id="{7519A686-C5FE-600D-43DA-14FA8D5AC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
        <p:nvSpPr>
          <p:cNvPr id="6" name="Picture Placeholder 4">
            <a:extLst>
              <a:ext uri="{FF2B5EF4-FFF2-40B4-BE49-F238E27FC236}">
                <a16:creationId xmlns:a16="http://schemas.microsoft.com/office/drawing/2014/main" id="{A3313085-D7DE-E215-9B6A-55ECAAFF98C5}"/>
              </a:ext>
            </a:extLst>
          </p:cNvPr>
          <p:cNvSpPr>
            <a:spLocks noGrp="1"/>
          </p:cNvSpPr>
          <p:nvPr>
            <p:ph type="pic" sz="quarter" idx="16" hasCustomPrompt="1"/>
          </p:nvPr>
        </p:nvSpPr>
        <p:spPr>
          <a:xfrm>
            <a:off x="10231200" y="5760000"/>
            <a:ext cx="1620000" cy="685525"/>
          </a:xfrm>
          <a:noFill/>
        </p:spPr>
        <p:txBody>
          <a:bodyPr anchor="ctr"/>
          <a:lstStyle>
            <a:lvl1pPr algn="ctr">
              <a:defRPr sz="1200">
                <a:solidFill>
                  <a:schemeClr val="accent1"/>
                </a:solidFill>
              </a:defRPr>
            </a:lvl1pPr>
          </a:lstStyle>
          <a:p>
            <a:r>
              <a:rPr lang="en-US" dirty="0"/>
              <a:t>Click icon to add </a:t>
            </a:r>
            <a:br>
              <a:rPr lang="en-US" dirty="0"/>
            </a:br>
            <a:r>
              <a:rPr lang="en-US" dirty="0"/>
              <a:t>Co-Brand logo</a:t>
            </a:r>
            <a:endParaRPr lang="en-AU" dirty="0"/>
          </a:p>
        </p:txBody>
      </p:sp>
    </p:spTree>
    <p:extLst>
      <p:ext uri="{BB962C8B-B14F-4D97-AF65-F5344CB8AC3E}">
        <p14:creationId xmlns:p14="http://schemas.microsoft.com/office/powerpoint/2010/main" val="1443849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6408000" cy="1008000"/>
          </a:xfrm>
        </p:spPr>
        <p:txBody>
          <a:bodyPr/>
          <a:lstStyle/>
          <a:p>
            <a:r>
              <a:rPr lang="en-US"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noProof="0"/>
              <a:t>Click to edit Master text styles</a:t>
            </a:r>
          </a:p>
          <a:p>
            <a:pPr lvl="1"/>
            <a:r>
              <a:rPr lang="en-US"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US" noProof="0"/>
              <a:t>Click icon to add picture</a:t>
            </a:r>
            <a:endParaRPr lang="en-AU" noProof="0"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solidFill>
                  <a:schemeClr val="accent1"/>
                </a:solidFill>
                <a:latin typeface="+mn-lt"/>
              </a:defRPr>
            </a:lvl1pPr>
          </a:lstStyle>
          <a:p>
            <a:pPr lvl="0"/>
            <a:r>
              <a:rPr lang="en-AU" noProof="0" dirty="0"/>
              <a:t>Caption</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88934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noProof="0"/>
              <a:t>Click to edit Master title style</a:t>
            </a:r>
            <a:endParaRPr lang="en-AU" noProof="0" dirty="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solidFill>
                  <a:schemeClr val="accent1"/>
                </a:solidFill>
                <a:latin typeface="+mn-lt"/>
              </a:defRPr>
            </a:lvl2pPr>
          </a:lstStyle>
          <a:p>
            <a:pPr lvl="0"/>
            <a:r>
              <a:rPr lang="en-US" noProof="0"/>
              <a:t>Click to edit Master text styles</a:t>
            </a:r>
          </a:p>
          <a:p>
            <a:pPr lvl="1"/>
            <a:r>
              <a:rPr lang="en-US" noProof="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6187384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1484000" cy="1008000"/>
          </a:xfrm>
          <a:prstGeom prst="rect">
            <a:avLst/>
          </a:prstGeom>
        </p:spPr>
        <p:txBody>
          <a:bodyPr vert="horz" lIns="0" tIns="0" rIns="0" bIns="0" rtlCol="0" anchor="t">
            <a:noAutofit/>
          </a:bodyPr>
          <a:lstStyle/>
          <a:p>
            <a:r>
              <a:rPr lang="en-US" noProof="0"/>
              <a:t>Click to edit Master title style</a:t>
            </a:r>
            <a:endParaRPr lang="en-AU" noProof="0"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noProof="0" smtClean="0"/>
              <a:pPr/>
              <a:t>‹#›</a:t>
            </a:fld>
            <a:endParaRPr lang="en-AU" noProof="0" dirty="0"/>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6">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92" r:id="rId1"/>
    <p:sldLayoutId id="2147483697" r:id="rId2"/>
    <p:sldLayoutId id="2147483675" r:id="rId3"/>
    <p:sldLayoutId id="2147483676" r:id="rId4"/>
    <p:sldLayoutId id="2147483689" r:id="rId5"/>
    <p:sldLayoutId id="2147483673" r:id="rId6"/>
    <p:sldLayoutId id="2147483674" r:id="rId7"/>
    <p:sldLayoutId id="2147483678" r:id="rId8"/>
    <p:sldLayoutId id="2147483681" r:id="rId9"/>
    <p:sldLayoutId id="2147483662" r:id="rId10"/>
    <p:sldLayoutId id="2147483672" r:id="rId11"/>
    <p:sldLayoutId id="2147483677" r:id="rId12"/>
    <p:sldLayoutId id="2147483664" r:id="rId13"/>
    <p:sldLayoutId id="2147483696" r:id="rId14"/>
    <p:sldLayoutId id="2147483679" r:id="rId15"/>
    <p:sldLayoutId id="2147483687" r:id="rId16"/>
    <p:sldLayoutId id="2147483680" r:id="rId17"/>
    <p:sldLayoutId id="2147483695" r:id="rId18"/>
    <p:sldLayoutId id="2147483685" r:id="rId19"/>
    <p:sldLayoutId id="2147483686" r:id="rId20"/>
    <p:sldLayoutId id="2147483665" r:id="rId21"/>
    <p:sldLayoutId id="2147483666" r:id="rId22"/>
    <p:sldLayoutId id="2147483667" r:id="rId23"/>
    <p:sldLayoutId id="2147483717" r:id="rId24"/>
    <p:sldLayoutId id="2147483720" r:id="rId25"/>
    <p:sldLayoutId id="2147483725" r:id="rId26"/>
    <p:sldLayoutId id="2147483727" r:id="rId27"/>
    <p:sldLayoutId id="2147483728" r:id="rId28"/>
    <p:sldLayoutId id="2147483729"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95" r:id="rId38"/>
    <p:sldLayoutId id="2147483796" r:id="rId39"/>
    <p:sldLayoutId id="2147483798" r:id="rId40"/>
    <p:sldLayoutId id="2147483799" r:id="rId41"/>
    <p:sldLayoutId id="2147483801" r:id="rId42"/>
    <p:sldLayoutId id="2147483807" r:id="rId43"/>
    <p:sldLayoutId id="2147483808" r:id="rId44"/>
  </p:sldLayoutIdLst>
  <p:hf sldNum="0" hdr="0" ftr="0" dt="0"/>
  <p:txStyles>
    <p:title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C03B3BBA-B5A3-4BE5-B8CA-01F7529EBF8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50837" y="2401500"/>
            <a:ext cx="1890326" cy="2055000"/>
          </a:xfrm>
          <a:prstGeom prst="rect">
            <a:avLst/>
          </a:prstGeom>
        </p:spPr>
      </p:pic>
    </p:spTree>
    <p:extLst>
      <p:ext uri="{BB962C8B-B14F-4D97-AF65-F5344CB8AC3E}">
        <p14:creationId xmlns:p14="http://schemas.microsoft.com/office/powerpoint/2010/main" val="4189890507"/>
      </p:ext>
    </p:extLst>
  </p:cSld>
  <p:clrMap bg1="lt1" tx1="dk1" bg2="lt2" tx2="dk2" accent1="accent1" accent2="accent2" accent3="accent3" accent4="accent4" accent5="accent5" accent6="accent6" hlink="hlink" folHlink="folHlink"/>
  <p:sldLayoutIdLst>
    <p:sldLayoutId id="214748364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256036"/>
      </p:ext>
    </p:extLst>
  </p:cSld>
  <p:clrMap bg1="lt1" tx1="dk1" bg2="lt2" tx2="dk2" accent1="accent1" accent2="accent2" accent3="accent3" accent4="accent4" accent5="accent5" accent6="accent6" hlink="hlink" folHlink="folHlink"/>
  <p:sldLayoutIdLst>
    <p:sldLayoutId id="2147483793" r:id="rId1"/>
  </p:sldLayoutIdLst>
  <p:hf sldNum="0" hdr="0" ftr="0" dt="0"/>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cj.nsw.gov.au/service-providers/grants/reforming-temporary-accommodation-grant-program.htm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nsw.gov.au/grants-and-funding/reforming-temporary-accommodation-grant-hif" TargetMode="External"/><Relationship Id="rId2" Type="http://schemas.openxmlformats.org/officeDocument/2006/relationships/hyperlink" Target="https://www.nsw.gov.au/grants-and-funding/service-reform-and-innovation-grant-hif" TargetMode="Externa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hyperlink" Target="https://dcj.nsw.gov.au/service-providers/working-with-us/contract-management-policies-resources/subcontracting.html"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hyperlink" Target="mailto:shsprogram@homes.nsw.gov.au" TargetMode="External"/><Relationship Id="rId7"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4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2" Type="http://schemas.openxmlformats.org/officeDocument/2006/relationships/hyperlink" Target="mailto:shsprogram@homes.nsw.gov.au"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555A6C-69DF-4401-9F1B-DF6711A21EF8}"/>
              </a:ext>
            </a:extLst>
          </p:cNvPr>
          <p:cNvSpPr>
            <a:spLocks noGrp="1"/>
          </p:cNvSpPr>
          <p:nvPr>
            <p:ph type="ctrTitle"/>
          </p:nvPr>
        </p:nvSpPr>
        <p:spPr>
          <a:xfrm>
            <a:off x="5819776" y="1440000"/>
            <a:ext cx="6060222" cy="2520000"/>
          </a:xfrm>
        </p:spPr>
        <p:txBody>
          <a:bodyPr/>
          <a:lstStyle/>
          <a:p>
            <a:r>
              <a:rPr lang="en-AU" dirty="0"/>
              <a:t>Homelessness Innovation Fund (HIF)</a:t>
            </a:r>
          </a:p>
        </p:txBody>
      </p:sp>
      <p:sp>
        <p:nvSpPr>
          <p:cNvPr id="11" name="Text Placeholder 10">
            <a:extLst>
              <a:ext uri="{FF2B5EF4-FFF2-40B4-BE49-F238E27FC236}">
                <a16:creationId xmlns:a16="http://schemas.microsoft.com/office/drawing/2014/main" id="{D5C83ED4-30C3-47A4-AE16-213BB1357EE2}"/>
              </a:ext>
            </a:extLst>
          </p:cNvPr>
          <p:cNvSpPr>
            <a:spLocks noGrp="1"/>
          </p:cNvSpPr>
          <p:nvPr>
            <p:ph type="body" sz="quarter" idx="14"/>
          </p:nvPr>
        </p:nvSpPr>
        <p:spPr>
          <a:xfrm>
            <a:off x="5819772" y="3276000"/>
            <a:ext cx="6060225" cy="684000"/>
          </a:xfrm>
        </p:spPr>
        <p:txBody>
          <a:bodyPr/>
          <a:lstStyle/>
          <a:p>
            <a:r>
              <a:rPr lang="en-AU" sz="2400" dirty="0"/>
              <a:t>Information session</a:t>
            </a:r>
          </a:p>
        </p:txBody>
      </p:sp>
      <p:sp>
        <p:nvSpPr>
          <p:cNvPr id="8" name="Text Placeholder 7">
            <a:extLst>
              <a:ext uri="{FF2B5EF4-FFF2-40B4-BE49-F238E27FC236}">
                <a16:creationId xmlns:a16="http://schemas.microsoft.com/office/drawing/2014/main" id="{B0B50F14-05E9-48FB-A739-BBC2261BD77D}"/>
              </a:ext>
            </a:extLst>
          </p:cNvPr>
          <p:cNvSpPr>
            <a:spLocks noGrp="1"/>
          </p:cNvSpPr>
          <p:nvPr>
            <p:ph type="body" sz="quarter" idx="11"/>
          </p:nvPr>
        </p:nvSpPr>
        <p:spPr>
          <a:xfrm>
            <a:off x="5819772" y="5148000"/>
            <a:ext cx="6060227" cy="684000"/>
          </a:xfrm>
        </p:spPr>
        <p:txBody>
          <a:bodyPr/>
          <a:lstStyle/>
          <a:p>
            <a:r>
              <a:rPr lang="en-AU" dirty="0"/>
              <a:t>Rebecca </a:t>
            </a:r>
            <a:r>
              <a:rPr lang="en-AU" dirty="0" err="1"/>
              <a:t>Pinkstone</a:t>
            </a:r>
            <a:endParaRPr lang="en-AU" dirty="0"/>
          </a:p>
          <a:p>
            <a:r>
              <a:rPr lang="en-AU" dirty="0">
                <a:latin typeface="+mn-lt"/>
              </a:rPr>
              <a:t>CEO, Homes NSW</a:t>
            </a:r>
          </a:p>
        </p:txBody>
      </p:sp>
      <p:sp>
        <p:nvSpPr>
          <p:cNvPr id="5" name="Text Placeholder 4">
            <a:extLst>
              <a:ext uri="{FF2B5EF4-FFF2-40B4-BE49-F238E27FC236}">
                <a16:creationId xmlns:a16="http://schemas.microsoft.com/office/drawing/2014/main" id="{7D559567-9D6C-F747-A5A0-DAEBCE3525E6}"/>
              </a:ext>
            </a:extLst>
          </p:cNvPr>
          <p:cNvSpPr>
            <a:spLocks noGrp="1"/>
          </p:cNvSpPr>
          <p:nvPr>
            <p:ph type="body" sz="quarter" idx="12"/>
          </p:nvPr>
        </p:nvSpPr>
        <p:spPr>
          <a:xfrm>
            <a:off x="5819772" y="6012000"/>
            <a:ext cx="6060227" cy="360000"/>
          </a:xfrm>
        </p:spPr>
        <p:txBody>
          <a:bodyPr/>
          <a:lstStyle/>
          <a:p>
            <a:r>
              <a:rPr lang="en-AU" dirty="0"/>
              <a:t>11 September 2024 </a:t>
            </a:r>
          </a:p>
        </p:txBody>
      </p:sp>
      <p:pic>
        <p:nvPicPr>
          <p:cNvPr id="4" name="Picture 3" descr="A red and black logo&#10;&#10;Description automatically generated">
            <a:extLst>
              <a:ext uri="{FF2B5EF4-FFF2-40B4-BE49-F238E27FC236}">
                <a16:creationId xmlns:a16="http://schemas.microsoft.com/office/drawing/2014/main" id="{EC20A172-A530-1B7E-5D8B-C30C33131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2800" y="360000"/>
            <a:ext cx="619200" cy="682652"/>
          </a:xfrm>
          <a:prstGeom prst="rect">
            <a:avLst/>
          </a:prstGeom>
        </p:spPr>
      </p:pic>
      <p:pic>
        <p:nvPicPr>
          <p:cNvPr id="2" name="Picture 1" descr="A person holding a person and a child">
            <a:extLst>
              <a:ext uri="{FF2B5EF4-FFF2-40B4-BE49-F238E27FC236}">
                <a16:creationId xmlns:a16="http://schemas.microsoft.com/office/drawing/2014/main" id="{D2A9F234-68C6-B686-FB76-FDB939CC1924}"/>
              </a:ext>
            </a:extLst>
          </p:cNvPr>
          <p:cNvPicPr>
            <a:picLocks noChangeAspect="1"/>
          </p:cNvPicPr>
          <p:nvPr/>
        </p:nvPicPr>
        <p:blipFill rotWithShape="1">
          <a:blip r:embed="rId3">
            <a:extLst>
              <a:ext uri="{28A0092B-C50C-407E-A947-70E740481C1C}">
                <a14:useLocalDpi xmlns:a14="http://schemas.microsoft.com/office/drawing/2010/main" val="0"/>
              </a:ext>
            </a:extLst>
          </a:blip>
          <a:srcRect l="20430" r="22059"/>
          <a:stretch/>
        </p:blipFill>
        <p:spPr>
          <a:xfrm>
            <a:off x="0" y="0"/>
            <a:ext cx="5543550" cy="6858000"/>
          </a:xfrm>
          <a:prstGeom prst="rect">
            <a:avLst/>
          </a:prstGeom>
        </p:spPr>
      </p:pic>
    </p:spTree>
    <p:extLst>
      <p:ext uri="{BB962C8B-B14F-4D97-AF65-F5344CB8AC3E}">
        <p14:creationId xmlns:p14="http://schemas.microsoft.com/office/powerpoint/2010/main" val="2050654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732E1E-4D65-7576-7256-37741862D66A}"/>
              </a:ext>
            </a:extLst>
          </p:cNvPr>
          <p:cNvSpPr>
            <a:spLocks noGrp="1"/>
          </p:cNvSpPr>
          <p:nvPr>
            <p:ph type="body" sz="quarter" idx="14"/>
          </p:nvPr>
        </p:nvSpPr>
        <p:spPr>
          <a:xfrm>
            <a:off x="5400000" y="1800225"/>
            <a:ext cx="6408000" cy="4140000"/>
          </a:xfrm>
        </p:spPr>
        <p:txBody>
          <a:bodyPr>
            <a:normAutofit/>
          </a:bodyPr>
          <a:lstStyle/>
          <a:p>
            <a:pPr>
              <a:spcAft>
                <a:spcPts val="600"/>
              </a:spcAft>
            </a:pPr>
            <a:r>
              <a:rPr lang="en-AU" sz="2400" b="1" dirty="0">
                <a:solidFill>
                  <a:srgbClr val="C00000"/>
                </a:solidFill>
                <a:latin typeface="+mj-lt"/>
              </a:rPr>
              <a:t>Why focus on TA?</a:t>
            </a:r>
          </a:p>
          <a:p>
            <a:pPr marL="342900" indent="-342900">
              <a:spcAft>
                <a:spcPts val="600"/>
              </a:spcAft>
              <a:buFont typeface="Arial" panose="020B0604020202020204" pitchFamily="34" charset="0"/>
              <a:buChar char="•"/>
            </a:pPr>
            <a:r>
              <a:rPr lang="en-AU" dirty="0">
                <a:effectLst/>
              </a:rPr>
              <a:t>Demand has increased markedly:</a:t>
            </a:r>
          </a:p>
          <a:p>
            <a:pPr marL="809625" indent="-180975">
              <a:spcAft>
                <a:spcPts val="600"/>
              </a:spcAft>
              <a:buFont typeface="Arial" panose="020B0604020202020204" pitchFamily="34" charset="0"/>
              <a:buChar char="•"/>
            </a:pPr>
            <a:r>
              <a:rPr lang="en-AU" dirty="0"/>
              <a:t>In 2023/24 the number of households utilising TA increased by 14% </a:t>
            </a:r>
          </a:p>
          <a:p>
            <a:pPr marL="809625" indent="-180975">
              <a:spcAft>
                <a:spcPts val="600"/>
              </a:spcAft>
              <a:buFont typeface="Arial" panose="020B0604020202020204" pitchFamily="34" charset="0"/>
              <a:buChar char="•"/>
            </a:pPr>
            <a:r>
              <a:rPr lang="en-AU" dirty="0"/>
              <a:t>The length of stay in TA increased by 121% to an average of 27 nights in the same period.</a:t>
            </a:r>
            <a:endParaRPr lang="en-AU" dirty="0">
              <a:effectLst/>
            </a:endParaRPr>
          </a:p>
          <a:p>
            <a:pPr marL="342900" indent="-342900">
              <a:spcAft>
                <a:spcPts val="600"/>
              </a:spcAft>
              <a:buFont typeface="Arial" panose="020B0604020202020204" pitchFamily="34" charset="0"/>
              <a:buChar char="•"/>
            </a:pPr>
            <a:r>
              <a:rPr lang="en-AU" dirty="0"/>
              <a:t>Many people are staying in TA without access to support or facilitated housing outcomes.</a:t>
            </a:r>
          </a:p>
          <a:p>
            <a:pPr marL="342900" indent="-342900">
              <a:spcAft>
                <a:spcPts val="600"/>
              </a:spcAft>
              <a:buFont typeface="Arial" panose="020B0604020202020204" pitchFamily="34" charset="0"/>
              <a:buChar char="•"/>
            </a:pPr>
            <a:r>
              <a:rPr lang="en-AU" dirty="0"/>
              <a:t>People are cycling back into homelessness from TA - about one third of households in TA in 2023/24 had utilised TA in the previous year.</a:t>
            </a:r>
            <a:endParaRPr lang="en-AU" b="1" dirty="0"/>
          </a:p>
          <a:p>
            <a:pPr>
              <a:spcAft>
                <a:spcPts val="600"/>
              </a:spcAft>
            </a:pPr>
            <a:endParaRPr lang="en-AU" dirty="0"/>
          </a:p>
        </p:txBody>
      </p:sp>
      <p:pic>
        <p:nvPicPr>
          <p:cNvPr id="6" name="Picture 5" descr="A group of people sitting on a bench&#10;&#10;Description automatically generated">
            <a:extLst>
              <a:ext uri="{FF2B5EF4-FFF2-40B4-BE49-F238E27FC236}">
                <a16:creationId xmlns:a16="http://schemas.microsoft.com/office/drawing/2014/main" id="{596AAA47-ADB4-45E6-7A91-5B0A3E81CDF8}"/>
              </a:ext>
            </a:extLst>
          </p:cNvPr>
          <p:cNvPicPr>
            <a:picLocks noChangeAspect="1"/>
          </p:cNvPicPr>
          <p:nvPr/>
        </p:nvPicPr>
        <p:blipFill>
          <a:blip r:embed="rId2">
            <a:extLst>
              <a:ext uri="{28A0092B-C50C-407E-A947-70E740481C1C}">
                <a14:useLocalDpi xmlns:a14="http://schemas.microsoft.com/office/drawing/2010/main" val="0"/>
              </a:ext>
            </a:extLst>
          </a:blip>
          <a:srcRect l="24551" r="26393" b="-1"/>
          <a:stretch/>
        </p:blipFill>
        <p:spPr>
          <a:xfrm>
            <a:off x="0" y="0"/>
            <a:ext cx="5039980" cy="6857990"/>
          </a:xfrm>
          <a:prstGeom prst="rect">
            <a:avLst/>
          </a:prstGeom>
          <a:noFill/>
        </p:spPr>
      </p:pic>
    </p:spTree>
    <p:extLst>
      <p:ext uri="{BB962C8B-B14F-4D97-AF65-F5344CB8AC3E}">
        <p14:creationId xmlns:p14="http://schemas.microsoft.com/office/powerpoint/2010/main" val="3000343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2EF1B-DFF0-08A4-E41F-52587AEE4D77}"/>
              </a:ext>
            </a:extLst>
          </p:cNvPr>
          <p:cNvSpPr>
            <a:spLocks noGrp="1"/>
          </p:cNvSpPr>
          <p:nvPr>
            <p:ph type="title"/>
          </p:nvPr>
        </p:nvSpPr>
        <p:spPr>
          <a:xfrm>
            <a:off x="1793573" y="921000"/>
            <a:ext cx="9841836" cy="803025"/>
          </a:xfrm>
        </p:spPr>
        <p:txBody>
          <a:bodyPr anchor="ctr"/>
          <a:lstStyle/>
          <a:p>
            <a:r>
              <a:rPr lang="en-AU" sz="4800" dirty="0">
                <a:solidFill>
                  <a:schemeClr val="tx1"/>
                </a:solidFill>
                <a:latin typeface="+mj-lt"/>
              </a:rPr>
              <a:t>Reforming TA: </a:t>
            </a:r>
            <a:r>
              <a:rPr lang="en-AU" sz="4800" dirty="0">
                <a:solidFill>
                  <a:schemeClr val="accent2">
                    <a:lumMod val="75000"/>
                  </a:schemeClr>
                </a:solidFill>
                <a:latin typeface="+mj-lt"/>
              </a:rPr>
              <a:t>Program objectives</a:t>
            </a:r>
            <a:endParaRPr lang="en-AU" dirty="0">
              <a:solidFill>
                <a:schemeClr val="accent2">
                  <a:lumMod val="75000"/>
                </a:schemeClr>
              </a:solidFill>
              <a:latin typeface="+mj-lt"/>
            </a:endParaRPr>
          </a:p>
        </p:txBody>
      </p:sp>
      <p:sp>
        <p:nvSpPr>
          <p:cNvPr id="3" name="Text Placeholder 2">
            <a:extLst>
              <a:ext uri="{FF2B5EF4-FFF2-40B4-BE49-F238E27FC236}">
                <a16:creationId xmlns:a16="http://schemas.microsoft.com/office/drawing/2014/main" id="{E3732E1E-4D65-7576-7256-37741862D66A}"/>
              </a:ext>
            </a:extLst>
          </p:cNvPr>
          <p:cNvSpPr>
            <a:spLocks noGrp="1"/>
          </p:cNvSpPr>
          <p:nvPr>
            <p:ph type="body" sz="quarter" idx="11"/>
          </p:nvPr>
        </p:nvSpPr>
        <p:spPr>
          <a:xfrm>
            <a:off x="556591" y="1913325"/>
            <a:ext cx="10882934" cy="4944675"/>
          </a:xfrm>
        </p:spPr>
        <p:txBody>
          <a:bodyPr/>
          <a:lstStyle/>
          <a:p>
            <a:pPr marL="342900" lvl="0" indent="-342900">
              <a:spcAft>
                <a:spcPts val="600"/>
              </a:spcAft>
              <a:buFont typeface="Arial" panose="020B0604020202020204" pitchFamily="34" charset="0"/>
              <a:buChar char="•"/>
              <a:tabLst>
                <a:tab pos="1620520" algn="l"/>
              </a:tabLst>
            </a:pPr>
            <a:r>
              <a:rPr lang="en-AU" dirty="0">
                <a:solidFill>
                  <a:schemeClr val="tx1"/>
                </a:solidFill>
                <a:latin typeface="Public Sans Light" pitchFamily="2" charset="0"/>
                <a:ea typeface="SimSun" panose="02010600030101010101" pitchFamily="2" charset="-122"/>
                <a:cs typeface="Times New Roman" panose="02020603050405020304" pitchFamily="18" charset="0"/>
              </a:rPr>
              <a:t>Reduce the cost, use and length of stay</a:t>
            </a:r>
          </a:p>
          <a:p>
            <a:pPr marL="342900" lvl="0" indent="-342900">
              <a:spcAft>
                <a:spcPts val="600"/>
              </a:spcAft>
              <a:buFont typeface="Arial" panose="020B0604020202020204" pitchFamily="34" charset="0"/>
              <a:buChar char="•"/>
              <a:tabLst>
                <a:tab pos="1620520" algn="l"/>
              </a:tabLst>
            </a:pPr>
            <a:r>
              <a:rPr lang="en-AU" dirty="0">
                <a:solidFill>
                  <a:schemeClr val="tx1"/>
                </a:solidFill>
                <a:latin typeface="Public Sans Light" pitchFamily="2" charset="0"/>
                <a:ea typeface="SimSun" panose="02010600030101010101" pitchFamily="2" charset="-122"/>
                <a:cs typeface="Times New Roman" panose="02020603050405020304" pitchFamily="18" charset="0"/>
              </a:rPr>
              <a:t>Move away from commercial hotels and motels</a:t>
            </a:r>
          </a:p>
          <a:p>
            <a:pPr marL="342900" lvl="0" indent="-342900">
              <a:spcAft>
                <a:spcPts val="600"/>
              </a:spcAft>
              <a:buFont typeface="Arial" panose="020B0604020202020204" pitchFamily="34" charset="0"/>
              <a:buChar char="•"/>
              <a:tabLst>
                <a:tab pos="1620520" algn="l"/>
              </a:tabLst>
            </a:pPr>
            <a:r>
              <a:rPr lang="en-AU" dirty="0">
                <a:solidFill>
                  <a:schemeClr val="tx1"/>
                </a:solidFill>
                <a:latin typeface="Public Sans Light" pitchFamily="2" charset="0"/>
                <a:ea typeface="SimSun" panose="02010600030101010101" pitchFamily="2" charset="-122"/>
                <a:cs typeface="Times New Roman" panose="02020603050405020304" pitchFamily="18" charset="0"/>
              </a:rPr>
              <a:t>Increase access to appropriate supports</a:t>
            </a:r>
          </a:p>
          <a:p>
            <a:pPr marL="342900" lvl="0" indent="-342900">
              <a:spcAft>
                <a:spcPts val="600"/>
              </a:spcAft>
              <a:buFont typeface="Arial" panose="020B0604020202020204" pitchFamily="34" charset="0"/>
              <a:buChar char="•"/>
              <a:tabLst>
                <a:tab pos="1620520" algn="l"/>
              </a:tabLst>
            </a:pPr>
            <a:r>
              <a:rPr lang="en-AU" dirty="0">
                <a:solidFill>
                  <a:schemeClr val="tx1"/>
                </a:solidFill>
                <a:latin typeface="Public Sans Light" pitchFamily="2" charset="0"/>
                <a:ea typeface="SimSun" panose="02010600030101010101" pitchFamily="2" charset="-122"/>
                <a:cs typeface="Times New Roman" panose="02020603050405020304" pitchFamily="18" charset="0"/>
              </a:rPr>
              <a:t>Encourage flexible and sustainable use of properties and support services</a:t>
            </a:r>
          </a:p>
          <a:p>
            <a:pPr marL="342900" lvl="0" indent="-342900">
              <a:spcAft>
                <a:spcPts val="600"/>
              </a:spcAft>
              <a:buFont typeface="Arial" panose="020B0604020202020204" pitchFamily="34" charset="0"/>
              <a:buChar char="•"/>
              <a:tabLst>
                <a:tab pos="1620520" algn="l"/>
              </a:tabLst>
            </a:pPr>
            <a:r>
              <a:rPr lang="en-AU" dirty="0">
                <a:solidFill>
                  <a:schemeClr val="tx1"/>
                </a:solidFill>
                <a:latin typeface="Public Sans Light" pitchFamily="2" charset="0"/>
                <a:ea typeface="SimSun" panose="02010600030101010101" pitchFamily="2" charset="-122"/>
                <a:cs typeface="Times New Roman" panose="02020603050405020304" pitchFamily="18" charset="0"/>
              </a:rPr>
              <a:t>Attract co-contributions from the sector</a:t>
            </a:r>
            <a:endParaRPr lang="en-AU" dirty="0">
              <a:solidFill>
                <a:schemeClr val="tx1"/>
              </a:solidFill>
            </a:endParaRPr>
          </a:p>
        </p:txBody>
      </p:sp>
      <p:pic>
        <p:nvPicPr>
          <p:cNvPr id="5" name="Picture 4" descr="A black and red striped logo&#10;&#10;Description automatically generated">
            <a:extLst>
              <a:ext uri="{FF2B5EF4-FFF2-40B4-BE49-F238E27FC236}">
                <a16:creationId xmlns:a16="http://schemas.microsoft.com/office/drawing/2014/main" id="{5FB2EF1B-FE17-E21F-9F8D-FDA4ABFF6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91" y="647516"/>
            <a:ext cx="995984" cy="1076509"/>
          </a:xfrm>
          <a:prstGeom prst="rect">
            <a:avLst/>
          </a:prstGeom>
        </p:spPr>
      </p:pic>
    </p:spTree>
    <p:extLst>
      <p:ext uri="{BB962C8B-B14F-4D97-AF65-F5344CB8AC3E}">
        <p14:creationId xmlns:p14="http://schemas.microsoft.com/office/powerpoint/2010/main" val="1492214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2EF1B-DFF0-08A4-E41F-52587AEE4D77}"/>
              </a:ext>
            </a:extLst>
          </p:cNvPr>
          <p:cNvSpPr>
            <a:spLocks noGrp="1"/>
          </p:cNvSpPr>
          <p:nvPr>
            <p:ph type="title"/>
          </p:nvPr>
        </p:nvSpPr>
        <p:spPr>
          <a:xfrm>
            <a:off x="1698958" y="1102237"/>
            <a:ext cx="10407317" cy="803025"/>
          </a:xfrm>
        </p:spPr>
        <p:txBody>
          <a:bodyPr anchor="ctr"/>
          <a:lstStyle/>
          <a:p>
            <a:r>
              <a:rPr lang="en-AU" sz="4200" dirty="0">
                <a:solidFill>
                  <a:schemeClr val="tx1"/>
                </a:solidFill>
                <a:latin typeface="+mj-lt"/>
              </a:rPr>
              <a:t>Reforming TA: </a:t>
            </a:r>
            <a:r>
              <a:rPr lang="en-AU" sz="4200" dirty="0">
                <a:solidFill>
                  <a:schemeClr val="accent2">
                    <a:lumMod val="75000"/>
                  </a:schemeClr>
                </a:solidFill>
                <a:latin typeface="+mj-lt"/>
              </a:rPr>
              <a:t>Scale of grants available</a:t>
            </a:r>
          </a:p>
        </p:txBody>
      </p:sp>
      <p:sp>
        <p:nvSpPr>
          <p:cNvPr id="3" name="Text Placeholder 2">
            <a:extLst>
              <a:ext uri="{FF2B5EF4-FFF2-40B4-BE49-F238E27FC236}">
                <a16:creationId xmlns:a16="http://schemas.microsoft.com/office/drawing/2014/main" id="{E3732E1E-4D65-7576-7256-37741862D66A}"/>
              </a:ext>
            </a:extLst>
          </p:cNvPr>
          <p:cNvSpPr>
            <a:spLocks noGrp="1"/>
          </p:cNvSpPr>
          <p:nvPr>
            <p:ph type="body" sz="quarter" idx="11"/>
          </p:nvPr>
        </p:nvSpPr>
        <p:spPr>
          <a:xfrm>
            <a:off x="581025" y="1913325"/>
            <a:ext cx="5129834" cy="4944675"/>
          </a:xfrm>
        </p:spPr>
        <p:txBody>
          <a:bodyPr/>
          <a:lstStyle/>
          <a:p>
            <a:pPr>
              <a:spcAft>
                <a:spcPts val="600"/>
              </a:spcAft>
            </a:pPr>
            <a:r>
              <a:rPr lang="en-AU" sz="2800" dirty="0">
                <a:solidFill>
                  <a:schemeClr val="accent2">
                    <a:lumMod val="75000"/>
                  </a:schemeClr>
                </a:solidFill>
                <a:latin typeface="+mj-lt"/>
              </a:rPr>
              <a:t>Grant scale and conditions</a:t>
            </a:r>
          </a:p>
          <a:p>
            <a:pPr marL="285750" indent="-285750">
              <a:spcBef>
                <a:spcPts val="600"/>
              </a:spcBef>
              <a:spcAft>
                <a:spcPts val="600"/>
              </a:spcAft>
              <a:buFont typeface="Arial" panose="020B0604020202020204" pitchFamily="34" charset="0"/>
              <a:buChar char="•"/>
              <a:tabLst>
                <a:tab pos="226695" algn="l"/>
                <a:tab pos="453390" algn="l"/>
                <a:tab pos="1620520" algn="l"/>
              </a:tabLst>
            </a:pPr>
            <a:r>
              <a:rPr lang="en-AU" sz="2000" dirty="0">
                <a:solidFill>
                  <a:srgbClr val="22272B"/>
                </a:solidFill>
                <a:effectLst/>
                <a:latin typeface="Public Sans Light" pitchFamily="2" charset="0"/>
                <a:ea typeface="SimSun" panose="02010600030101010101" pitchFamily="2" charset="-122"/>
                <a:cs typeface="Times New Roman" panose="02020603050405020304" pitchFamily="18" charset="0"/>
              </a:rPr>
              <a:t>The </a:t>
            </a:r>
            <a:r>
              <a:rPr lang="en-AU" sz="2000" b="1" dirty="0">
                <a:solidFill>
                  <a:schemeClr val="tx1"/>
                </a:solidFill>
                <a:effectLst/>
                <a:latin typeface="+mj-lt"/>
                <a:ea typeface="SimSun" panose="02010600030101010101" pitchFamily="2" charset="-122"/>
                <a:cs typeface="Times New Roman" panose="02020603050405020304" pitchFamily="18" charset="0"/>
              </a:rPr>
              <a:t>maximum amount that will be considered is $500,000 per application</a:t>
            </a:r>
            <a:r>
              <a:rPr lang="en-AU" sz="2000" dirty="0">
                <a:solidFill>
                  <a:schemeClr val="tx1"/>
                </a:solidFill>
                <a:effectLst/>
                <a:latin typeface="Public Sans Light" pitchFamily="2" charset="0"/>
                <a:ea typeface="SimSun" panose="02010600030101010101" pitchFamily="2" charset="-122"/>
                <a:cs typeface="Times New Roman" panose="02020603050405020304" pitchFamily="18" charset="0"/>
              </a:rPr>
              <a:t>, except </a:t>
            </a:r>
            <a:r>
              <a:rPr lang="en-AU" sz="2000" dirty="0">
                <a:solidFill>
                  <a:srgbClr val="22272B"/>
                </a:solidFill>
                <a:effectLst/>
                <a:latin typeface="Public Sans Light" pitchFamily="2" charset="0"/>
                <a:ea typeface="SimSun" panose="02010600030101010101" pitchFamily="2" charset="-122"/>
                <a:cs typeface="Times New Roman" panose="02020603050405020304" pitchFamily="18" charset="0"/>
              </a:rPr>
              <a:t>in exceptional circumstances. </a:t>
            </a:r>
          </a:p>
          <a:p>
            <a:pPr marL="285750" indent="-285750">
              <a:spcBef>
                <a:spcPts val="600"/>
              </a:spcBef>
              <a:spcAft>
                <a:spcPts val="600"/>
              </a:spcAft>
              <a:buFont typeface="Arial" panose="020B0604020202020204" pitchFamily="34" charset="0"/>
              <a:buChar char="•"/>
              <a:tabLst>
                <a:tab pos="226695" algn="l"/>
                <a:tab pos="453390" algn="l"/>
                <a:tab pos="1620520" algn="l"/>
              </a:tabLst>
            </a:pPr>
            <a:r>
              <a:rPr lang="en-AU" sz="2000" dirty="0">
                <a:solidFill>
                  <a:srgbClr val="22272B"/>
                </a:solidFill>
                <a:latin typeface="Public Sans Light" pitchFamily="2" charset="0"/>
                <a:ea typeface="SimSun" panose="02010600030101010101" pitchFamily="2" charset="-122"/>
                <a:cs typeface="Times New Roman" panose="02020603050405020304" pitchFamily="18" charset="0"/>
              </a:rPr>
              <a:t>Some proposals may be funded by other mechanisms and processes where it makes sense to do that – the HIF is the vehicle to bring ideas forward.</a:t>
            </a:r>
          </a:p>
          <a:p>
            <a:pPr marL="285750" indent="-285750">
              <a:spcBef>
                <a:spcPts val="600"/>
              </a:spcBef>
              <a:spcAft>
                <a:spcPts val="600"/>
              </a:spcAft>
              <a:buFont typeface="Arial" panose="020B0604020202020204" pitchFamily="34" charset="0"/>
              <a:buChar char="•"/>
              <a:tabLst>
                <a:tab pos="226695" algn="l"/>
                <a:tab pos="453390" algn="l"/>
                <a:tab pos="1620520" algn="l"/>
              </a:tabLst>
            </a:pPr>
            <a:r>
              <a:rPr lang="en-AU" sz="2000" dirty="0">
                <a:solidFill>
                  <a:srgbClr val="22272B"/>
                </a:solidFill>
                <a:latin typeface="Public Sans Light" pitchFamily="2" charset="0"/>
                <a:ea typeface="SimSun" panose="02010600030101010101" pitchFamily="2" charset="-122"/>
                <a:cs typeface="Times New Roman" panose="02020603050405020304" pitchFamily="18" charset="0"/>
              </a:rPr>
              <a:t>Funding will need to be spent within </a:t>
            </a:r>
            <a:br>
              <a:rPr lang="en-AU" sz="2000" dirty="0">
                <a:solidFill>
                  <a:srgbClr val="22272B"/>
                </a:solidFill>
                <a:latin typeface="Public Sans Light" pitchFamily="2" charset="0"/>
                <a:ea typeface="SimSun" panose="02010600030101010101" pitchFamily="2" charset="-122"/>
                <a:cs typeface="Times New Roman" panose="02020603050405020304" pitchFamily="18" charset="0"/>
              </a:rPr>
            </a:br>
            <a:r>
              <a:rPr lang="en-AU" sz="2000" dirty="0">
                <a:solidFill>
                  <a:srgbClr val="22272B"/>
                </a:solidFill>
                <a:latin typeface="Public Sans Light" pitchFamily="2" charset="0"/>
                <a:ea typeface="SimSun" panose="02010600030101010101" pitchFamily="2" charset="-122"/>
                <a:cs typeface="Times New Roman" panose="02020603050405020304" pitchFamily="18" charset="0"/>
              </a:rPr>
              <a:t>12 months of an executed Grant Funding Agreement.</a:t>
            </a:r>
          </a:p>
        </p:txBody>
      </p:sp>
      <p:sp>
        <p:nvSpPr>
          <p:cNvPr id="5" name="Text Placeholder 2">
            <a:extLst>
              <a:ext uri="{FF2B5EF4-FFF2-40B4-BE49-F238E27FC236}">
                <a16:creationId xmlns:a16="http://schemas.microsoft.com/office/drawing/2014/main" id="{4CA72C1B-D4F7-CFF6-8491-707A2F875BD2}"/>
              </a:ext>
            </a:extLst>
          </p:cNvPr>
          <p:cNvSpPr txBox="1">
            <a:spLocks/>
          </p:cNvSpPr>
          <p:nvPr/>
        </p:nvSpPr>
        <p:spPr>
          <a:xfrm>
            <a:off x="7305675" y="1627574"/>
            <a:ext cx="4152900" cy="4820850"/>
          </a:xfrm>
          <a:prstGeom prst="rect">
            <a:avLst/>
          </a:prstGeom>
        </p:spPr>
        <p:txBody>
          <a:bodyPr vert="horz" lIns="0" tIns="18000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3200" b="0" kern="1200">
                <a:solidFill>
                  <a:schemeClr val="accent2"/>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3200" b="0" kern="1200">
                <a:solidFill>
                  <a:schemeClr val="accent2"/>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3200" kern="1200">
                <a:solidFill>
                  <a:schemeClr val="accent2"/>
                </a:solidFill>
                <a:latin typeface="+mn-lt"/>
                <a:ea typeface="+mn-ea"/>
                <a:cs typeface="+mn-cs"/>
              </a:defRPr>
            </a:lvl3pPr>
            <a:lvl4pPr marL="467953" indent="-467953" algn="l" defTabSz="914377" rtl="0" eaLnBrk="1" latinLnBrk="0" hangingPunct="1">
              <a:lnSpc>
                <a:spcPct val="100000"/>
              </a:lnSpc>
              <a:spcBef>
                <a:spcPts val="0"/>
              </a:spcBef>
              <a:spcAft>
                <a:spcPts val="600"/>
              </a:spcAft>
              <a:buClr>
                <a:schemeClr val="bg2"/>
              </a:buClr>
              <a:buFont typeface="Arial" panose="020B0604020202020204" pitchFamily="34" charset="0"/>
              <a:buChar char="•"/>
              <a:defRPr sz="3200" kern="1200">
                <a:solidFill>
                  <a:schemeClr val="accent2"/>
                </a:solidFill>
                <a:latin typeface="+mn-lt"/>
                <a:ea typeface="+mn-ea"/>
                <a:cs typeface="+mn-cs"/>
              </a:defRPr>
            </a:lvl4pPr>
            <a:lvl5pPr marL="827917" indent="-327567" algn="l" defTabSz="914377" rtl="0" eaLnBrk="1" latinLnBrk="0" hangingPunct="1">
              <a:lnSpc>
                <a:spcPct val="100000"/>
              </a:lnSpc>
              <a:spcBef>
                <a:spcPts val="0"/>
              </a:spcBef>
              <a:spcAft>
                <a:spcPts val="600"/>
              </a:spcAft>
              <a:buFont typeface="Times New Roman" panose="02020603050405020304" pitchFamily="18" charset="0"/>
              <a:buChar char="–"/>
              <a:defRPr sz="3200" kern="1200">
                <a:solidFill>
                  <a:schemeClr val="accent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spcAft>
                <a:spcPts val="600"/>
              </a:spcAft>
              <a:buFont typeface="Arial" panose="020B0604020202020204" pitchFamily="34" charset="0"/>
              <a:buChar char="•"/>
              <a:tabLst>
                <a:tab pos="226695" algn="l"/>
                <a:tab pos="453390" algn="l"/>
                <a:tab pos="1620520" algn="l"/>
              </a:tabLst>
            </a:pPr>
            <a:endParaRPr lang="en-AU" sz="1800" dirty="0">
              <a:solidFill>
                <a:srgbClr val="22272B"/>
              </a:solidFill>
              <a:latin typeface="Public Sans Light" pitchFamily="2" charset="0"/>
              <a:ea typeface="SimSun" panose="02010600030101010101" pitchFamily="2" charset="-122"/>
              <a:cs typeface="Times New Roman" panose="02020603050405020304" pitchFamily="18" charset="0"/>
            </a:endParaRPr>
          </a:p>
        </p:txBody>
      </p:sp>
      <p:sp>
        <p:nvSpPr>
          <p:cNvPr id="4" name="Text Placeholder 2">
            <a:extLst>
              <a:ext uri="{FF2B5EF4-FFF2-40B4-BE49-F238E27FC236}">
                <a16:creationId xmlns:a16="http://schemas.microsoft.com/office/drawing/2014/main" id="{4F753E0F-F30F-E451-0A90-B8BD3F310AF9}"/>
              </a:ext>
            </a:extLst>
          </p:cNvPr>
          <p:cNvSpPr txBox="1">
            <a:spLocks/>
          </p:cNvSpPr>
          <p:nvPr/>
        </p:nvSpPr>
        <p:spPr>
          <a:xfrm>
            <a:off x="7458075" y="1779974"/>
            <a:ext cx="4152900" cy="4820850"/>
          </a:xfrm>
          <a:prstGeom prst="rect">
            <a:avLst/>
          </a:prstGeom>
        </p:spPr>
        <p:txBody>
          <a:bodyPr vert="horz" lIns="0" tIns="18000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3200" b="0" kern="1200">
                <a:solidFill>
                  <a:schemeClr val="accent2"/>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3200" b="0" kern="1200">
                <a:solidFill>
                  <a:schemeClr val="accent2"/>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3200" kern="1200">
                <a:solidFill>
                  <a:schemeClr val="accent2"/>
                </a:solidFill>
                <a:latin typeface="+mn-lt"/>
                <a:ea typeface="+mn-ea"/>
                <a:cs typeface="+mn-cs"/>
              </a:defRPr>
            </a:lvl3pPr>
            <a:lvl4pPr marL="467953" indent="-467953" algn="l" defTabSz="914377" rtl="0" eaLnBrk="1" latinLnBrk="0" hangingPunct="1">
              <a:lnSpc>
                <a:spcPct val="100000"/>
              </a:lnSpc>
              <a:spcBef>
                <a:spcPts val="0"/>
              </a:spcBef>
              <a:spcAft>
                <a:spcPts val="600"/>
              </a:spcAft>
              <a:buClr>
                <a:schemeClr val="bg2"/>
              </a:buClr>
              <a:buFont typeface="Arial" panose="020B0604020202020204" pitchFamily="34" charset="0"/>
              <a:buChar char="•"/>
              <a:defRPr sz="3200" kern="1200">
                <a:solidFill>
                  <a:schemeClr val="accent2"/>
                </a:solidFill>
                <a:latin typeface="+mn-lt"/>
                <a:ea typeface="+mn-ea"/>
                <a:cs typeface="+mn-cs"/>
              </a:defRPr>
            </a:lvl4pPr>
            <a:lvl5pPr marL="827917" indent="-327567" algn="l" defTabSz="914377" rtl="0" eaLnBrk="1" latinLnBrk="0" hangingPunct="1">
              <a:lnSpc>
                <a:spcPct val="100000"/>
              </a:lnSpc>
              <a:spcBef>
                <a:spcPts val="0"/>
              </a:spcBef>
              <a:spcAft>
                <a:spcPts val="600"/>
              </a:spcAft>
              <a:buFont typeface="Times New Roman" panose="02020603050405020304" pitchFamily="18" charset="0"/>
              <a:buChar char="–"/>
              <a:defRPr sz="3200" kern="1200">
                <a:solidFill>
                  <a:schemeClr val="accent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spcAft>
                <a:spcPts val="600"/>
              </a:spcAft>
              <a:buFont typeface="Arial" panose="020B0604020202020204" pitchFamily="34" charset="0"/>
              <a:buChar char="•"/>
              <a:tabLst>
                <a:tab pos="226695" algn="l"/>
                <a:tab pos="453390" algn="l"/>
                <a:tab pos="1620520" algn="l"/>
              </a:tabLst>
            </a:pPr>
            <a:endParaRPr lang="en-AU" sz="1800" dirty="0">
              <a:solidFill>
                <a:srgbClr val="22272B"/>
              </a:solidFill>
              <a:latin typeface="Public Sans Light" pitchFamily="2" charset="0"/>
              <a:ea typeface="SimSun" panose="02010600030101010101" pitchFamily="2" charset="-122"/>
              <a:cs typeface="Times New Roman" panose="02020603050405020304" pitchFamily="18" charset="0"/>
            </a:endParaRPr>
          </a:p>
        </p:txBody>
      </p:sp>
      <p:sp>
        <p:nvSpPr>
          <p:cNvPr id="6" name="Text Placeholder 2">
            <a:extLst>
              <a:ext uri="{FF2B5EF4-FFF2-40B4-BE49-F238E27FC236}">
                <a16:creationId xmlns:a16="http://schemas.microsoft.com/office/drawing/2014/main" id="{17CE1D38-7214-9D79-0641-FB200A65C134}"/>
              </a:ext>
            </a:extLst>
          </p:cNvPr>
          <p:cNvSpPr txBox="1">
            <a:spLocks/>
          </p:cNvSpPr>
          <p:nvPr/>
        </p:nvSpPr>
        <p:spPr>
          <a:xfrm>
            <a:off x="6096000" y="1902600"/>
            <a:ext cx="6010275" cy="4944674"/>
          </a:xfrm>
          <a:prstGeom prst="rect">
            <a:avLst/>
          </a:prstGeom>
        </p:spPr>
        <p:txBody>
          <a:bodyPr vert="horz" lIns="0" tIns="18000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3200" b="0" kern="1200">
                <a:solidFill>
                  <a:schemeClr val="accent2"/>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3200" b="0" kern="1200">
                <a:solidFill>
                  <a:schemeClr val="accent2"/>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3200" kern="1200">
                <a:solidFill>
                  <a:schemeClr val="accent2"/>
                </a:solidFill>
                <a:latin typeface="+mn-lt"/>
                <a:ea typeface="+mn-ea"/>
                <a:cs typeface="+mn-cs"/>
              </a:defRPr>
            </a:lvl3pPr>
            <a:lvl4pPr marL="467953" indent="-467953" algn="l" defTabSz="914377" rtl="0" eaLnBrk="1" latinLnBrk="0" hangingPunct="1">
              <a:lnSpc>
                <a:spcPct val="100000"/>
              </a:lnSpc>
              <a:spcBef>
                <a:spcPts val="0"/>
              </a:spcBef>
              <a:spcAft>
                <a:spcPts val="600"/>
              </a:spcAft>
              <a:buClr>
                <a:schemeClr val="bg2"/>
              </a:buClr>
              <a:buFont typeface="Arial" panose="020B0604020202020204" pitchFamily="34" charset="0"/>
              <a:buChar char="•"/>
              <a:defRPr sz="3200" kern="1200">
                <a:solidFill>
                  <a:schemeClr val="accent2"/>
                </a:solidFill>
                <a:latin typeface="+mn-lt"/>
                <a:ea typeface="+mn-ea"/>
                <a:cs typeface="+mn-cs"/>
              </a:defRPr>
            </a:lvl4pPr>
            <a:lvl5pPr marL="827917" indent="-327567" algn="l" defTabSz="914377" rtl="0" eaLnBrk="1" latinLnBrk="0" hangingPunct="1">
              <a:lnSpc>
                <a:spcPct val="100000"/>
              </a:lnSpc>
              <a:spcBef>
                <a:spcPts val="0"/>
              </a:spcBef>
              <a:spcAft>
                <a:spcPts val="600"/>
              </a:spcAft>
              <a:buFont typeface="Times New Roman" panose="02020603050405020304" pitchFamily="18" charset="0"/>
              <a:buChar char="–"/>
              <a:defRPr sz="3200" kern="1200">
                <a:solidFill>
                  <a:schemeClr val="accent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2800" dirty="0">
                <a:solidFill>
                  <a:schemeClr val="accent2">
                    <a:lumMod val="75000"/>
                  </a:schemeClr>
                </a:solidFill>
                <a:latin typeface="+mj-lt"/>
              </a:rPr>
              <a:t>Options for proposals</a:t>
            </a:r>
          </a:p>
          <a:p>
            <a:pPr marL="342900" indent="-342900">
              <a:spcBef>
                <a:spcPts val="600"/>
              </a:spcBef>
              <a:spcAft>
                <a:spcPts val="600"/>
              </a:spcAft>
              <a:buFont typeface="Arial" panose="020B0604020202020204" pitchFamily="34" charset="0"/>
              <a:buChar char="•"/>
              <a:tabLst>
                <a:tab pos="226695" algn="l"/>
                <a:tab pos="453390" algn="l"/>
                <a:tab pos="1620520" algn="l"/>
              </a:tabLst>
            </a:pPr>
            <a:r>
              <a:rPr lang="en-AU" sz="1800" dirty="0">
                <a:solidFill>
                  <a:srgbClr val="22272B"/>
                </a:solidFill>
                <a:latin typeface="Public Sans Light" pitchFamily="2" charset="0"/>
                <a:ea typeface="SimSun" panose="02010600030101010101" pitchFamily="2" charset="-122"/>
                <a:cs typeface="Times New Roman" panose="02020603050405020304" pitchFamily="18" charset="0"/>
              </a:rPr>
              <a:t>Providers could model their proposal based on a nightly room rate when a temporary accommodation client is placed in the service*. </a:t>
            </a:r>
          </a:p>
          <a:p>
            <a:pPr marL="342900" indent="-342900">
              <a:spcBef>
                <a:spcPts val="600"/>
              </a:spcBef>
              <a:spcAft>
                <a:spcPts val="600"/>
              </a:spcAft>
              <a:buFont typeface="Arial" panose="020B0604020202020204" pitchFamily="34" charset="0"/>
              <a:buChar char="•"/>
              <a:tabLst>
                <a:tab pos="226695" algn="l"/>
                <a:tab pos="453390" algn="l"/>
                <a:tab pos="1620520" algn="l"/>
              </a:tabLst>
            </a:pPr>
            <a:r>
              <a:rPr lang="en-AU" sz="1800" dirty="0">
                <a:solidFill>
                  <a:srgbClr val="22272B"/>
                </a:solidFill>
                <a:latin typeface="Public Sans Light" pitchFamily="2" charset="0"/>
                <a:ea typeface="SimSun" panose="02010600030101010101" pitchFamily="2" charset="-122"/>
                <a:cs typeface="Times New Roman" panose="02020603050405020304" pitchFamily="18" charset="0"/>
              </a:rPr>
              <a:t>Or, providers could request a lump sum, based on proposed capital works or other up-front costs.</a:t>
            </a:r>
          </a:p>
          <a:p>
            <a:pPr marL="342900" indent="-342900">
              <a:spcBef>
                <a:spcPts val="600"/>
              </a:spcBef>
              <a:spcAft>
                <a:spcPts val="600"/>
              </a:spcAft>
              <a:buFont typeface="Arial" panose="020B0604020202020204" pitchFamily="34" charset="0"/>
              <a:buChar char="•"/>
              <a:tabLst>
                <a:tab pos="226695" algn="l"/>
                <a:tab pos="453390" algn="l"/>
                <a:tab pos="1620520" algn="l"/>
              </a:tabLst>
            </a:pPr>
            <a:r>
              <a:rPr lang="en-AU" sz="1800" dirty="0">
                <a:solidFill>
                  <a:srgbClr val="22272B"/>
                </a:solidFill>
                <a:latin typeface="Public Sans Light" pitchFamily="2" charset="0"/>
                <a:ea typeface="SimSun" panose="02010600030101010101" pitchFamily="2" charset="-122"/>
                <a:cs typeface="Times New Roman" panose="02020603050405020304" pitchFamily="18" charset="0"/>
              </a:rPr>
              <a:t>Any proposed per night charge should be significantly less than comparable commercial motel/hotel rates.</a:t>
            </a:r>
          </a:p>
          <a:p>
            <a:pPr marL="342900" indent="-342900">
              <a:spcBef>
                <a:spcPts val="600"/>
              </a:spcBef>
              <a:spcAft>
                <a:spcPts val="600"/>
              </a:spcAft>
              <a:buFont typeface="Arial" panose="020B0604020202020204" pitchFamily="34" charset="0"/>
              <a:buChar char="•"/>
              <a:tabLst>
                <a:tab pos="226695" algn="l"/>
                <a:tab pos="453390" algn="l"/>
                <a:tab pos="1620520" algn="l"/>
              </a:tabLst>
            </a:pPr>
            <a:r>
              <a:rPr lang="en-AU" sz="1800" dirty="0">
                <a:solidFill>
                  <a:srgbClr val="22272B"/>
                </a:solidFill>
                <a:latin typeface="Public Sans Light" pitchFamily="2" charset="0"/>
                <a:ea typeface="SimSun" panose="02010600030101010101" pitchFamily="2" charset="-122"/>
                <a:cs typeface="Times New Roman" panose="02020603050405020304" pitchFamily="18" charset="0"/>
              </a:rPr>
              <a:t>Services will not be paid when there are no clients occupying rooms, but Homes NSW will undertake to fill sector-supported TA before commercial options.</a:t>
            </a:r>
          </a:p>
        </p:txBody>
      </p:sp>
      <p:pic>
        <p:nvPicPr>
          <p:cNvPr id="7" name="Picture 6" descr="A black and red striped logo&#10;&#10;Description automatically generated">
            <a:extLst>
              <a:ext uri="{FF2B5EF4-FFF2-40B4-BE49-F238E27FC236}">
                <a16:creationId xmlns:a16="http://schemas.microsoft.com/office/drawing/2014/main" id="{4BD1A051-6E5E-C699-2BB6-1226E2DD8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91" y="647516"/>
            <a:ext cx="995984" cy="1076509"/>
          </a:xfrm>
          <a:prstGeom prst="rect">
            <a:avLst/>
          </a:prstGeom>
        </p:spPr>
      </p:pic>
    </p:spTree>
    <p:extLst>
      <p:ext uri="{BB962C8B-B14F-4D97-AF65-F5344CB8AC3E}">
        <p14:creationId xmlns:p14="http://schemas.microsoft.com/office/powerpoint/2010/main" val="713497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2EF1B-DFF0-08A4-E41F-52587AEE4D77}"/>
              </a:ext>
            </a:extLst>
          </p:cNvPr>
          <p:cNvSpPr>
            <a:spLocks noGrp="1"/>
          </p:cNvSpPr>
          <p:nvPr>
            <p:ph type="title"/>
          </p:nvPr>
        </p:nvSpPr>
        <p:spPr>
          <a:xfrm>
            <a:off x="360000" y="360000"/>
            <a:ext cx="11484000" cy="1008000"/>
          </a:xfrm>
        </p:spPr>
        <p:txBody>
          <a:bodyPr anchor="t">
            <a:normAutofit/>
          </a:bodyPr>
          <a:lstStyle/>
          <a:p>
            <a:r>
              <a:rPr lang="en-AU" dirty="0"/>
              <a:t>Reforming TA: </a:t>
            </a:r>
            <a:r>
              <a:rPr lang="en-AU" dirty="0">
                <a:solidFill>
                  <a:srgbClr val="D7153A"/>
                </a:solidFill>
              </a:rPr>
              <a:t>Service requirements</a:t>
            </a:r>
          </a:p>
        </p:txBody>
      </p:sp>
      <p:sp>
        <p:nvSpPr>
          <p:cNvPr id="3" name="Text Placeholder 2">
            <a:extLst>
              <a:ext uri="{FF2B5EF4-FFF2-40B4-BE49-F238E27FC236}">
                <a16:creationId xmlns:a16="http://schemas.microsoft.com/office/drawing/2014/main" id="{E3732E1E-4D65-7576-7256-37741862D66A}"/>
              </a:ext>
            </a:extLst>
          </p:cNvPr>
          <p:cNvSpPr>
            <a:spLocks noGrp="1"/>
          </p:cNvSpPr>
          <p:nvPr>
            <p:ph sz="half" idx="1"/>
          </p:nvPr>
        </p:nvSpPr>
        <p:spPr>
          <a:xfrm>
            <a:off x="360000" y="1800000"/>
            <a:ext cx="5616000" cy="4320000"/>
          </a:xfrm>
        </p:spPr>
        <p:txBody>
          <a:bodyPr>
            <a:normAutofit lnSpcReduction="10000"/>
          </a:bodyPr>
          <a:lstStyle/>
          <a:p>
            <a:pPr>
              <a:lnSpc>
                <a:spcPct val="90000"/>
              </a:lnSpc>
              <a:spcAft>
                <a:spcPts val="600"/>
              </a:spcAft>
            </a:pPr>
            <a:r>
              <a:rPr lang="en-AU" sz="1700" b="1" dirty="0">
                <a:latin typeface="+mj-lt"/>
              </a:rPr>
              <a:t>Grant proposals need to describe:</a:t>
            </a:r>
          </a:p>
          <a:p>
            <a:pPr marL="285750" indent="-285750">
              <a:lnSpc>
                <a:spcPct val="90000"/>
              </a:lnSpc>
              <a:spcBef>
                <a:spcPts val="600"/>
              </a:spcBef>
              <a:spcAft>
                <a:spcPts val="600"/>
              </a:spcAft>
              <a:buFont typeface="Arial" panose="020B0604020202020204" pitchFamily="34" charset="0"/>
              <a:buChar char="•"/>
              <a:tabLst>
                <a:tab pos="226695" algn="l"/>
                <a:tab pos="453390" algn="l"/>
                <a:tab pos="1620520" algn="l"/>
              </a:tabLst>
            </a:pPr>
            <a:r>
              <a:rPr lang="en-AU" sz="1700" dirty="0">
                <a:effectLst/>
              </a:rPr>
              <a:t>The </a:t>
            </a:r>
            <a:r>
              <a:rPr lang="en-AU" sz="1700" b="1" dirty="0">
                <a:latin typeface="+mj-lt"/>
              </a:rPr>
              <a:t>basics of the operational model, </a:t>
            </a:r>
            <a:r>
              <a:rPr lang="en-AU" sz="1700" dirty="0">
                <a:effectLst/>
              </a:rPr>
              <a:t>including which property they will use, how many TA rooms it wil</a:t>
            </a:r>
            <a:r>
              <a:rPr lang="en-AU" sz="1700" dirty="0"/>
              <a:t>l have</a:t>
            </a:r>
            <a:r>
              <a:rPr lang="en-AU" sz="1700" dirty="0">
                <a:effectLst/>
              </a:rPr>
              <a:t>, the per-night charge, the intake and support hours they will provide and the groups of people they will accommodate.</a:t>
            </a:r>
          </a:p>
          <a:p>
            <a:pPr marL="285750" indent="-285750">
              <a:lnSpc>
                <a:spcPct val="90000"/>
              </a:lnSpc>
              <a:spcBef>
                <a:spcPts val="600"/>
              </a:spcBef>
              <a:spcAft>
                <a:spcPts val="600"/>
              </a:spcAft>
              <a:buFont typeface="Arial" panose="020B0604020202020204" pitchFamily="34" charset="0"/>
              <a:buChar char="•"/>
              <a:tabLst>
                <a:tab pos="226695" algn="l"/>
                <a:tab pos="453390" algn="l"/>
                <a:tab pos="1620520" algn="l"/>
              </a:tabLst>
            </a:pPr>
            <a:r>
              <a:rPr lang="en-AU" sz="1700" dirty="0">
                <a:effectLst/>
              </a:rPr>
              <a:t>The organisation’s </a:t>
            </a:r>
            <a:r>
              <a:rPr lang="en-AU" sz="1700" b="1" dirty="0">
                <a:latin typeface="+mj-lt"/>
              </a:rPr>
              <a:t>capacity to provide support to clients</a:t>
            </a:r>
            <a:r>
              <a:rPr lang="en-AU" sz="1700" b="1" dirty="0"/>
              <a:t> </a:t>
            </a:r>
            <a:r>
              <a:rPr lang="en-AU" sz="1700" dirty="0">
                <a:effectLst/>
              </a:rPr>
              <a:t>and to actively assist them into long term housing options.</a:t>
            </a:r>
          </a:p>
          <a:p>
            <a:pPr marL="285750" indent="-285750">
              <a:lnSpc>
                <a:spcPct val="90000"/>
              </a:lnSpc>
              <a:spcBef>
                <a:spcPts val="600"/>
              </a:spcBef>
              <a:spcAft>
                <a:spcPts val="600"/>
              </a:spcAft>
              <a:buFont typeface="Arial" panose="020B0604020202020204" pitchFamily="34" charset="0"/>
              <a:buChar char="•"/>
              <a:tabLst>
                <a:tab pos="226695" algn="l"/>
                <a:tab pos="453390" algn="l"/>
                <a:tab pos="1620520" algn="l"/>
              </a:tabLst>
            </a:pPr>
            <a:r>
              <a:rPr lang="en-AU" sz="1700" dirty="0">
                <a:effectLst/>
              </a:rPr>
              <a:t>The </a:t>
            </a:r>
            <a:r>
              <a:rPr lang="en-AU" sz="1700" b="1" dirty="0">
                <a:latin typeface="+mj-lt"/>
              </a:rPr>
              <a:t>amenity and appropriateness of the property</a:t>
            </a:r>
            <a:r>
              <a:rPr lang="en-AU" sz="1700" b="1" dirty="0"/>
              <a:t>, </a:t>
            </a:r>
            <a:r>
              <a:rPr lang="en-AU" sz="1700" dirty="0" err="1">
                <a:effectLst/>
              </a:rPr>
              <a:t>eg</a:t>
            </a:r>
            <a:r>
              <a:rPr lang="en-AU" sz="1700" dirty="0">
                <a:effectLst/>
              </a:rPr>
              <a:t> age, access to kitchen and bathroom facilities (self-contained preferred) and proximity to public transport and other community facilities.</a:t>
            </a:r>
          </a:p>
          <a:p>
            <a:pPr marL="285750" indent="-285750">
              <a:lnSpc>
                <a:spcPct val="90000"/>
              </a:lnSpc>
              <a:spcBef>
                <a:spcPts val="600"/>
              </a:spcBef>
              <a:spcAft>
                <a:spcPts val="600"/>
              </a:spcAft>
              <a:buFont typeface="Arial" panose="020B0604020202020204" pitchFamily="34" charset="0"/>
              <a:buChar char="•"/>
              <a:tabLst>
                <a:tab pos="226695" algn="l"/>
                <a:tab pos="453390" algn="l"/>
                <a:tab pos="1620520" algn="l"/>
              </a:tabLst>
            </a:pPr>
            <a:r>
              <a:rPr lang="en-AU" sz="1700" b="1" dirty="0">
                <a:latin typeface="+mj-lt"/>
              </a:rPr>
              <a:t>How quickly the model can be operational.</a:t>
            </a:r>
          </a:p>
          <a:p>
            <a:pPr marL="285750" indent="-285750">
              <a:lnSpc>
                <a:spcPct val="90000"/>
              </a:lnSpc>
              <a:spcBef>
                <a:spcPts val="600"/>
              </a:spcBef>
              <a:spcAft>
                <a:spcPts val="600"/>
              </a:spcAft>
              <a:buFont typeface="Arial" panose="020B0604020202020204" pitchFamily="34" charset="0"/>
              <a:buChar char="•"/>
              <a:tabLst>
                <a:tab pos="226695" algn="l"/>
                <a:tab pos="453390" algn="l"/>
                <a:tab pos="1620520" algn="l"/>
              </a:tabLst>
            </a:pPr>
            <a:r>
              <a:rPr lang="en-AU" sz="1700" b="1" dirty="0">
                <a:latin typeface="+mj-lt"/>
              </a:rPr>
              <a:t>How the model/property can be transitioned in future </a:t>
            </a:r>
            <a:r>
              <a:rPr lang="en-AU" sz="1700" dirty="0">
                <a:effectLst/>
              </a:rPr>
              <a:t>to provide longer term housing models as demand for TA reduces.</a:t>
            </a:r>
          </a:p>
        </p:txBody>
      </p:sp>
      <p:pic>
        <p:nvPicPr>
          <p:cNvPr id="4" name="Picture 3" descr="A black and red striped logo&#10;&#10;Description automatically generated">
            <a:extLst>
              <a:ext uri="{FF2B5EF4-FFF2-40B4-BE49-F238E27FC236}">
                <a16:creationId xmlns:a16="http://schemas.microsoft.com/office/drawing/2014/main" id="{E92B9841-895C-0F5B-38C9-E7DDCBF22A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8000" y="1800000"/>
            <a:ext cx="3996000" cy="4320000"/>
          </a:xfrm>
          <a:prstGeom prst="rect">
            <a:avLst/>
          </a:prstGeom>
          <a:noFill/>
        </p:spPr>
      </p:pic>
    </p:spTree>
    <p:extLst>
      <p:ext uri="{BB962C8B-B14F-4D97-AF65-F5344CB8AC3E}">
        <p14:creationId xmlns:p14="http://schemas.microsoft.com/office/powerpoint/2010/main" val="2016161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2EF1B-DFF0-08A4-E41F-52587AEE4D77}"/>
              </a:ext>
            </a:extLst>
          </p:cNvPr>
          <p:cNvSpPr>
            <a:spLocks noGrp="1"/>
          </p:cNvSpPr>
          <p:nvPr>
            <p:ph type="title"/>
          </p:nvPr>
        </p:nvSpPr>
        <p:spPr>
          <a:xfrm>
            <a:off x="1679712" y="921000"/>
            <a:ext cx="11635409" cy="803025"/>
          </a:xfrm>
        </p:spPr>
        <p:txBody>
          <a:bodyPr anchor="ctr"/>
          <a:lstStyle/>
          <a:p>
            <a:r>
              <a:rPr lang="en-AU" dirty="0">
                <a:solidFill>
                  <a:schemeClr val="tx1"/>
                </a:solidFill>
                <a:latin typeface="+mj-lt"/>
              </a:rPr>
              <a:t>Reforming TA: </a:t>
            </a:r>
            <a:r>
              <a:rPr lang="en-AU" dirty="0">
                <a:solidFill>
                  <a:schemeClr val="accent2">
                    <a:lumMod val="75000"/>
                  </a:schemeClr>
                </a:solidFill>
                <a:latin typeface="+mj-lt"/>
              </a:rPr>
              <a:t>Assessment criteria</a:t>
            </a:r>
          </a:p>
        </p:txBody>
      </p:sp>
      <p:sp>
        <p:nvSpPr>
          <p:cNvPr id="3" name="Text Placeholder 2">
            <a:extLst>
              <a:ext uri="{FF2B5EF4-FFF2-40B4-BE49-F238E27FC236}">
                <a16:creationId xmlns:a16="http://schemas.microsoft.com/office/drawing/2014/main" id="{E3732E1E-4D65-7576-7256-37741862D66A}"/>
              </a:ext>
            </a:extLst>
          </p:cNvPr>
          <p:cNvSpPr>
            <a:spLocks noGrp="1"/>
          </p:cNvSpPr>
          <p:nvPr>
            <p:ph type="body" sz="quarter" idx="11"/>
          </p:nvPr>
        </p:nvSpPr>
        <p:spPr>
          <a:xfrm>
            <a:off x="556591" y="1724025"/>
            <a:ext cx="11349660" cy="5173276"/>
          </a:xfrm>
        </p:spPr>
        <p:txBody>
          <a:bodyPr/>
          <a:lstStyle/>
          <a:p>
            <a:pPr marL="342900" lvl="0" indent="-342900">
              <a:spcBef>
                <a:spcPts val="400"/>
              </a:spcBef>
              <a:spcAft>
                <a:spcPts val="400"/>
              </a:spcAft>
              <a:buFont typeface="Symbol" panose="05050102010706020507" pitchFamily="18" charset="2"/>
              <a:buChar char=""/>
              <a:tabLst>
                <a:tab pos="1620520" algn="l"/>
              </a:tabLst>
            </a:pPr>
            <a:r>
              <a:rPr lang="en-AU" sz="2000" b="1" dirty="0">
                <a:solidFill>
                  <a:srgbClr val="22272B"/>
                </a:solidFill>
                <a:effectLst/>
                <a:latin typeface="+mj-lt"/>
                <a:ea typeface="SimSun" panose="02010600030101010101" pitchFamily="2" charset="-122"/>
                <a:cs typeface="Times New Roman" panose="02020603050405020304" pitchFamily="18" charset="0"/>
              </a:rPr>
              <a:t>Value for money.</a:t>
            </a:r>
          </a:p>
          <a:p>
            <a:pPr marL="342900" lvl="0" indent="-342900">
              <a:spcBef>
                <a:spcPts val="400"/>
              </a:spcBef>
              <a:spcAft>
                <a:spcPts val="400"/>
              </a:spcAft>
              <a:buFont typeface="Symbol" panose="05050102010706020507" pitchFamily="18" charset="2"/>
              <a:buChar char=""/>
              <a:tabLst>
                <a:tab pos="1620520" algn="l"/>
              </a:tabLst>
            </a:pPr>
            <a:r>
              <a:rPr lang="en-AU" sz="2000" dirty="0">
                <a:solidFill>
                  <a:srgbClr val="22272B"/>
                </a:solidFill>
                <a:effectLst/>
                <a:ea typeface="SimSun" panose="02010600030101010101" pitchFamily="2" charset="-122"/>
                <a:cs typeface="Times New Roman" panose="02020603050405020304" pitchFamily="18" charset="0"/>
              </a:rPr>
              <a:t>How the model will </a:t>
            </a:r>
            <a:r>
              <a:rPr lang="en-AU" sz="2000" b="1" dirty="0">
                <a:solidFill>
                  <a:srgbClr val="22272B"/>
                </a:solidFill>
                <a:effectLst/>
                <a:latin typeface="+mj-lt"/>
                <a:ea typeface="SimSun" panose="02010600030101010101" pitchFamily="2" charset="-122"/>
                <a:cs typeface="Times New Roman" panose="02020603050405020304" pitchFamily="18" charset="0"/>
              </a:rPr>
              <a:t>reduce demand for TA </a:t>
            </a:r>
            <a:r>
              <a:rPr lang="en-AU" sz="2000" dirty="0">
                <a:solidFill>
                  <a:srgbClr val="22272B"/>
                </a:solidFill>
                <a:effectLst/>
                <a:ea typeface="SimSun" panose="02010600030101010101" pitchFamily="2" charset="-122"/>
                <a:cs typeface="Times New Roman" panose="02020603050405020304" pitchFamily="18" charset="0"/>
              </a:rPr>
              <a:t>through the level and quality of the supports offered, service integration/co-ordination and the pathways out of TA.</a:t>
            </a:r>
            <a:endParaRPr lang="en-AU" sz="2000" dirty="0">
              <a:solidFill>
                <a:srgbClr val="FF0000"/>
              </a:solidFill>
              <a:effectLst/>
              <a:ea typeface="Calibri" panose="020F0502020204030204" pitchFamily="34" charset="0"/>
            </a:endParaRPr>
          </a:p>
          <a:p>
            <a:pPr marL="342900" lvl="0" indent="-342900">
              <a:spcBef>
                <a:spcPts val="400"/>
              </a:spcBef>
              <a:spcAft>
                <a:spcPts val="400"/>
              </a:spcAft>
              <a:buFont typeface="Symbol" panose="05050102010706020507" pitchFamily="18" charset="2"/>
              <a:buChar char=""/>
              <a:tabLst>
                <a:tab pos="1620520" algn="l"/>
              </a:tabLst>
            </a:pPr>
            <a:r>
              <a:rPr lang="en-AU" sz="2000" dirty="0">
                <a:solidFill>
                  <a:srgbClr val="22272B"/>
                </a:solidFill>
                <a:effectLst/>
                <a:ea typeface="SimSun" panose="02010600030101010101" pitchFamily="2" charset="-122"/>
                <a:cs typeface="Times New Roman" panose="02020603050405020304" pitchFamily="18" charset="0"/>
              </a:rPr>
              <a:t>How the model will </a:t>
            </a:r>
            <a:r>
              <a:rPr lang="en-AU" sz="2000" b="1" dirty="0">
                <a:solidFill>
                  <a:srgbClr val="22272B"/>
                </a:solidFill>
                <a:effectLst/>
                <a:latin typeface="+mj-lt"/>
                <a:ea typeface="SimSun" panose="02010600030101010101" pitchFamily="2" charset="-122"/>
                <a:cs typeface="Times New Roman" panose="02020603050405020304" pitchFamily="18" charset="0"/>
              </a:rPr>
              <a:t>reduce the nightly cost of TA </a:t>
            </a:r>
            <a:r>
              <a:rPr lang="en-AU" sz="2000" dirty="0">
                <a:solidFill>
                  <a:srgbClr val="22272B"/>
                </a:solidFill>
                <a:effectLst/>
                <a:ea typeface="SimSun" panose="02010600030101010101" pitchFamily="2" charset="-122"/>
                <a:cs typeface="Times New Roman" panose="02020603050405020304" pitchFamily="18" charset="0"/>
              </a:rPr>
              <a:t>noting the cost charged should be significantly less than market rates charged by commercial operators in the area.</a:t>
            </a:r>
            <a:endParaRPr lang="en-AU" sz="2000" dirty="0">
              <a:solidFill>
                <a:srgbClr val="FF0000"/>
              </a:solidFill>
              <a:effectLst/>
              <a:ea typeface="Calibri" panose="020F0502020204030204" pitchFamily="34" charset="0"/>
            </a:endParaRPr>
          </a:p>
          <a:p>
            <a:pPr marL="342900" lvl="0" indent="-342900">
              <a:spcBef>
                <a:spcPts val="400"/>
              </a:spcBef>
              <a:spcAft>
                <a:spcPts val="400"/>
              </a:spcAft>
              <a:buFont typeface="Symbol" panose="05050102010706020507" pitchFamily="18" charset="2"/>
              <a:buChar char=""/>
              <a:tabLst>
                <a:tab pos="1620520" algn="l"/>
              </a:tabLst>
            </a:pPr>
            <a:r>
              <a:rPr lang="en-AU" sz="2000" dirty="0">
                <a:solidFill>
                  <a:srgbClr val="22272B"/>
                </a:solidFill>
                <a:effectLst/>
                <a:ea typeface="SimSun" panose="02010600030101010101" pitchFamily="2" charset="-122"/>
                <a:cs typeface="Times New Roman" panose="02020603050405020304" pitchFamily="18" charset="0"/>
              </a:rPr>
              <a:t>The </a:t>
            </a:r>
            <a:r>
              <a:rPr lang="en-AU" sz="2000" b="1" dirty="0">
                <a:solidFill>
                  <a:srgbClr val="22272B"/>
                </a:solidFill>
                <a:effectLst/>
                <a:latin typeface="+mj-lt"/>
                <a:ea typeface="SimSun" panose="02010600030101010101" pitchFamily="2" charset="-122"/>
                <a:cs typeface="Times New Roman" panose="02020603050405020304" pitchFamily="18" charset="0"/>
              </a:rPr>
              <a:t>type and value of co-contributions </a:t>
            </a:r>
            <a:r>
              <a:rPr lang="en-AU" sz="2000" dirty="0">
                <a:solidFill>
                  <a:srgbClr val="22272B"/>
                </a:solidFill>
                <a:effectLst/>
                <a:ea typeface="SimSun" panose="02010600030101010101" pitchFamily="2" charset="-122"/>
                <a:cs typeface="Times New Roman" panose="02020603050405020304" pitchFamily="18" charset="0"/>
              </a:rPr>
              <a:t>and </a:t>
            </a:r>
            <a:r>
              <a:rPr lang="en-AU" sz="2000" b="1" dirty="0">
                <a:solidFill>
                  <a:srgbClr val="22272B"/>
                </a:solidFill>
                <a:effectLst/>
                <a:latin typeface="+mj-lt"/>
                <a:ea typeface="SimSun" panose="02010600030101010101" pitchFamily="2" charset="-122"/>
                <a:cs typeface="Times New Roman" panose="02020603050405020304" pitchFamily="18" charset="0"/>
              </a:rPr>
              <a:t>how the model responds to particular cohorts or regional factors.</a:t>
            </a:r>
            <a:endParaRPr lang="en-AU" sz="2000" dirty="0">
              <a:solidFill>
                <a:srgbClr val="FF0000"/>
              </a:solidFill>
              <a:effectLst/>
              <a:ea typeface="Calibri" panose="020F0502020204030204" pitchFamily="34" charset="0"/>
            </a:endParaRPr>
          </a:p>
          <a:p>
            <a:pPr marL="342900" lvl="0" indent="-342900">
              <a:spcBef>
                <a:spcPts val="400"/>
              </a:spcBef>
              <a:spcAft>
                <a:spcPts val="400"/>
              </a:spcAft>
              <a:buFont typeface="Symbol" panose="05050102010706020507" pitchFamily="18" charset="2"/>
              <a:buChar char=""/>
              <a:tabLst>
                <a:tab pos="1620520" algn="l"/>
              </a:tabLst>
            </a:pPr>
            <a:r>
              <a:rPr lang="en-AU" sz="2000" dirty="0">
                <a:solidFill>
                  <a:srgbClr val="22272B"/>
                </a:solidFill>
                <a:effectLst/>
                <a:ea typeface="SimSun" panose="02010600030101010101" pitchFamily="2" charset="-122"/>
                <a:cs typeface="Times New Roman" panose="02020603050405020304" pitchFamily="18" charset="0"/>
              </a:rPr>
              <a:t>The </a:t>
            </a:r>
            <a:r>
              <a:rPr lang="en-AU" sz="2000" b="1" dirty="0">
                <a:solidFill>
                  <a:srgbClr val="22272B"/>
                </a:solidFill>
                <a:effectLst/>
                <a:latin typeface="+mj-lt"/>
                <a:ea typeface="SimSun" panose="02010600030101010101" pitchFamily="2" charset="-122"/>
                <a:cs typeface="Times New Roman" panose="02020603050405020304" pitchFamily="18" charset="0"/>
              </a:rPr>
              <a:t>amenity</a:t>
            </a:r>
            <a:r>
              <a:rPr lang="en-AU" sz="2000" dirty="0">
                <a:solidFill>
                  <a:srgbClr val="22272B"/>
                </a:solidFill>
                <a:effectLst/>
                <a:ea typeface="SimSun" panose="02010600030101010101" pitchFamily="2" charset="-122"/>
                <a:cs typeface="Times New Roman" panose="02020603050405020304" pitchFamily="18" charset="0"/>
              </a:rPr>
              <a:t> of the property or properties.</a:t>
            </a:r>
            <a:endParaRPr lang="en-AU" sz="2000" dirty="0">
              <a:solidFill>
                <a:srgbClr val="FF0000"/>
              </a:solidFill>
              <a:effectLst/>
              <a:ea typeface="Calibri" panose="020F0502020204030204" pitchFamily="34" charset="0"/>
            </a:endParaRPr>
          </a:p>
          <a:p>
            <a:pPr marL="342900" lvl="0" indent="-342900">
              <a:spcBef>
                <a:spcPts val="400"/>
              </a:spcBef>
              <a:spcAft>
                <a:spcPts val="400"/>
              </a:spcAft>
              <a:buFont typeface="Symbol" panose="05050102010706020507" pitchFamily="18" charset="2"/>
              <a:buChar char=""/>
              <a:tabLst>
                <a:tab pos="1620520" algn="l"/>
              </a:tabLst>
            </a:pPr>
            <a:r>
              <a:rPr lang="en-AU" sz="2000" b="1" dirty="0">
                <a:solidFill>
                  <a:srgbClr val="22272B"/>
                </a:solidFill>
                <a:effectLst/>
                <a:latin typeface="+mj-lt"/>
                <a:ea typeface="SimSun" panose="02010600030101010101" pitchFamily="2" charset="-122"/>
                <a:cs typeface="Times New Roman" panose="02020603050405020304" pitchFamily="18" charset="0"/>
              </a:rPr>
              <a:t>How long properties are available </a:t>
            </a:r>
            <a:r>
              <a:rPr lang="en-AU" sz="2000" dirty="0">
                <a:solidFill>
                  <a:srgbClr val="22272B"/>
                </a:solidFill>
                <a:effectLst/>
                <a:ea typeface="SimSun" panose="02010600030101010101" pitchFamily="2" charset="-122"/>
                <a:cs typeface="Times New Roman" panose="02020603050405020304" pitchFamily="18" charset="0"/>
              </a:rPr>
              <a:t>for if lease or access is ‘meanwhile’ or term-limited.</a:t>
            </a:r>
            <a:endParaRPr lang="en-AU" sz="2000" dirty="0">
              <a:solidFill>
                <a:srgbClr val="FF0000"/>
              </a:solidFill>
              <a:effectLst/>
              <a:ea typeface="Calibri" panose="020F0502020204030204" pitchFamily="34" charset="0"/>
            </a:endParaRPr>
          </a:p>
          <a:p>
            <a:pPr marL="342900" lvl="0" indent="-342900">
              <a:spcBef>
                <a:spcPts val="400"/>
              </a:spcBef>
              <a:spcAft>
                <a:spcPts val="400"/>
              </a:spcAft>
              <a:buFont typeface="Symbol" panose="05050102010706020507" pitchFamily="18" charset="2"/>
              <a:buChar char=""/>
              <a:tabLst>
                <a:tab pos="1620520" algn="l"/>
              </a:tabLst>
            </a:pPr>
            <a:r>
              <a:rPr lang="en-AU" sz="2000" dirty="0">
                <a:solidFill>
                  <a:srgbClr val="22272B"/>
                </a:solidFill>
                <a:effectLst/>
                <a:ea typeface="SimSun" panose="02010600030101010101" pitchFamily="2" charset="-122"/>
                <a:cs typeface="Times New Roman" panose="02020603050405020304" pitchFamily="18" charset="0"/>
              </a:rPr>
              <a:t>The </a:t>
            </a:r>
            <a:r>
              <a:rPr lang="en-AU" sz="2000" b="1" dirty="0">
                <a:solidFill>
                  <a:srgbClr val="22272B"/>
                </a:solidFill>
                <a:effectLst/>
                <a:latin typeface="+mj-lt"/>
                <a:ea typeface="SimSun" panose="02010600030101010101" pitchFamily="2" charset="-122"/>
                <a:cs typeface="Times New Roman" panose="02020603050405020304" pitchFamily="18" charset="0"/>
              </a:rPr>
              <a:t>level and quality of the support services </a:t>
            </a:r>
            <a:r>
              <a:rPr lang="en-AU" sz="2000" dirty="0">
                <a:solidFill>
                  <a:srgbClr val="22272B"/>
                </a:solidFill>
                <a:effectLst/>
                <a:ea typeface="SimSun" panose="02010600030101010101" pitchFamily="2" charset="-122"/>
                <a:cs typeface="Times New Roman" panose="02020603050405020304" pitchFamily="18" charset="0"/>
              </a:rPr>
              <a:t>that will be provided.</a:t>
            </a:r>
            <a:endParaRPr lang="en-AU" sz="2000" dirty="0">
              <a:solidFill>
                <a:srgbClr val="FF0000"/>
              </a:solidFill>
              <a:effectLst/>
              <a:ea typeface="Calibri" panose="020F0502020204030204" pitchFamily="34" charset="0"/>
            </a:endParaRPr>
          </a:p>
          <a:p>
            <a:pPr marL="342900" lvl="0" indent="-342900">
              <a:spcBef>
                <a:spcPts val="400"/>
              </a:spcBef>
              <a:spcAft>
                <a:spcPts val="400"/>
              </a:spcAft>
              <a:buFont typeface="Symbol" panose="05050102010706020507" pitchFamily="18" charset="2"/>
              <a:buChar char=""/>
              <a:tabLst>
                <a:tab pos="1620520" algn="l"/>
              </a:tabLst>
            </a:pPr>
            <a:r>
              <a:rPr lang="en-AU" sz="2000" dirty="0">
                <a:solidFill>
                  <a:srgbClr val="22272B"/>
                </a:solidFill>
                <a:effectLst/>
                <a:ea typeface="SimSun" panose="02010600030101010101" pitchFamily="2" charset="-122"/>
                <a:cs typeface="Times New Roman" panose="02020603050405020304" pitchFamily="18" charset="0"/>
              </a:rPr>
              <a:t>The </a:t>
            </a:r>
            <a:r>
              <a:rPr lang="en-AU" sz="2000" b="1" dirty="0">
                <a:solidFill>
                  <a:srgbClr val="22272B"/>
                </a:solidFill>
                <a:effectLst/>
                <a:latin typeface="+mj-lt"/>
                <a:ea typeface="SimSun" panose="02010600030101010101" pitchFamily="2" charset="-122"/>
                <a:cs typeface="Times New Roman" panose="02020603050405020304" pitchFamily="18" charset="0"/>
              </a:rPr>
              <a:t>viability of the model </a:t>
            </a:r>
            <a:r>
              <a:rPr lang="en-AU" sz="2000" dirty="0">
                <a:solidFill>
                  <a:srgbClr val="22272B"/>
                </a:solidFill>
                <a:effectLst/>
                <a:ea typeface="SimSun" panose="02010600030101010101" pitchFamily="2" charset="-122"/>
                <a:cs typeface="Times New Roman" panose="02020603050405020304" pitchFamily="18" charset="0"/>
              </a:rPr>
              <a:t>based on current demand for temporary accommodation, as well as </a:t>
            </a:r>
            <a:r>
              <a:rPr lang="en-AU" sz="2000" b="1" dirty="0">
                <a:solidFill>
                  <a:srgbClr val="22272B"/>
                </a:solidFill>
                <a:effectLst/>
                <a:latin typeface="+mj-lt"/>
                <a:ea typeface="SimSun" panose="02010600030101010101" pitchFamily="2" charset="-122"/>
                <a:cs typeface="Times New Roman" panose="02020603050405020304" pitchFamily="18" charset="0"/>
              </a:rPr>
              <a:t>sustainability of the model </a:t>
            </a:r>
            <a:r>
              <a:rPr lang="en-AU" sz="2000" dirty="0">
                <a:solidFill>
                  <a:srgbClr val="22272B"/>
                </a:solidFill>
                <a:effectLst/>
                <a:ea typeface="SimSun" panose="02010600030101010101" pitchFamily="2" charset="-122"/>
                <a:cs typeface="Times New Roman" panose="02020603050405020304" pitchFamily="18" charset="0"/>
              </a:rPr>
              <a:t>over time when demand decreases.</a:t>
            </a:r>
            <a:endParaRPr lang="en-AU" sz="2000" dirty="0">
              <a:solidFill>
                <a:srgbClr val="FF0000"/>
              </a:solidFill>
              <a:effectLst/>
              <a:ea typeface="Calibri" panose="020F0502020204030204" pitchFamily="34" charset="0"/>
            </a:endParaRPr>
          </a:p>
        </p:txBody>
      </p:sp>
      <p:pic>
        <p:nvPicPr>
          <p:cNvPr id="4" name="Picture 3" descr="A black and red striped logo&#10;&#10;Description automatically generated">
            <a:extLst>
              <a:ext uri="{FF2B5EF4-FFF2-40B4-BE49-F238E27FC236}">
                <a16:creationId xmlns:a16="http://schemas.microsoft.com/office/drawing/2014/main" id="{11E8DE5B-6510-DFF4-D4BA-CBC694767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91" y="647516"/>
            <a:ext cx="995984" cy="1076509"/>
          </a:xfrm>
          <a:prstGeom prst="rect">
            <a:avLst/>
          </a:prstGeom>
        </p:spPr>
      </p:pic>
    </p:spTree>
    <p:extLst>
      <p:ext uri="{BB962C8B-B14F-4D97-AF65-F5344CB8AC3E}">
        <p14:creationId xmlns:p14="http://schemas.microsoft.com/office/powerpoint/2010/main" val="1246512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4CD23-6183-A619-C9E1-A1490E1B9774}"/>
              </a:ext>
            </a:extLst>
          </p:cNvPr>
          <p:cNvSpPr>
            <a:spLocks noGrp="1"/>
          </p:cNvSpPr>
          <p:nvPr>
            <p:ph type="title"/>
          </p:nvPr>
        </p:nvSpPr>
        <p:spPr>
          <a:xfrm>
            <a:off x="360000" y="3959999"/>
            <a:ext cx="9100194" cy="2304067"/>
          </a:xfrm>
        </p:spPr>
        <p:txBody>
          <a:bodyPr/>
          <a:lstStyle/>
          <a:p>
            <a:r>
              <a:rPr lang="en-AU" dirty="0"/>
              <a:t>Grant Program: Service Reform </a:t>
            </a:r>
            <a:br>
              <a:rPr lang="en-AU" dirty="0"/>
            </a:br>
            <a:r>
              <a:rPr lang="en-AU" dirty="0"/>
              <a:t>and Innovation</a:t>
            </a:r>
          </a:p>
        </p:txBody>
      </p:sp>
      <p:sp>
        <p:nvSpPr>
          <p:cNvPr id="5" name="Text Placeholder 4">
            <a:extLst>
              <a:ext uri="{FF2B5EF4-FFF2-40B4-BE49-F238E27FC236}">
                <a16:creationId xmlns:a16="http://schemas.microsoft.com/office/drawing/2014/main" id="{BC428C5C-2722-9582-1698-CCB250354A95}"/>
              </a:ext>
            </a:extLst>
          </p:cNvPr>
          <p:cNvSpPr>
            <a:spLocks noGrp="1"/>
          </p:cNvSpPr>
          <p:nvPr>
            <p:ph type="body" sz="quarter" idx="11"/>
          </p:nvPr>
        </p:nvSpPr>
        <p:spPr/>
        <p:txBody>
          <a:bodyPr/>
          <a:lstStyle/>
          <a:p>
            <a:r>
              <a:rPr lang="en-AU" dirty="0"/>
              <a:t>2</a:t>
            </a:r>
          </a:p>
        </p:txBody>
      </p:sp>
      <p:pic>
        <p:nvPicPr>
          <p:cNvPr id="6" name="Picture 5" descr="A red and black logo&#10;&#10;Description automatically generated">
            <a:extLst>
              <a:ext uri="{FF2B5EF4-FFF2-40B4-BE49-F238E27FC236}">
                <a16:creationId xmlns:a16="http://schemas.microsoft.com/office/drawing/2014/main" id="{2E34589B-70AB-A911-56EB-DF17D9B52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2800" y="360000"/>
            <a:ext cx="619200" cy="682652"/>
          </a:xfrm>
          <a:prstGeom prst="rect">
            <a:avLst/>
          </a:prstGeom>
        </p:spPr>
      </p:pic>
    </p:spTree>
    <p:extLst>
      <p:ext uri="{BB962C8B-B14F-4D97-AF65-F5344CB8AC3E}">
        <p14:creationId xmlns:p14="http://schemas.microsoft.com/office/powerpoint/2010/main" val="3285943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732E1E-4D65-7576-7256-37741862D66A}"/>
              </a:ext>
            </a:extLst>
          </p:cNvPr>
          <p:cNvSpPr>
            <a:spLocks noGrp="1"/>
          </p:cNvSpPr>
          <p:nvPr>
            <p:ph type="body" sz="quarter" idx="14"/>
          </p:nvPr>
        </p:nvSpPr>
        <p:spPr>
          <a:xfrm>
            <a:off x="5400000" y="1800225"/>
            <a:ext cx="6408000" cy="4140000"/>
          </a:xfrm>
        </p:spPr>
        <p:txBody>
          <a:bodyPr>
            <a:normAutofit fontScale="85000" lnSpcReduction="10000"/>
          </a:bodyPr>
          <a:lstStyle/>
          <a:p>
            <a:pPr>
              <a:lnSpc>
                <a:spcPct val="90000"/>
              </a:lnSpc>
              <a:spcAft>
                <a:spcPts val="600"/>
              </a:spcAft>
            </a:pPr>
            <a:r>
              <a:rPr lang="en-AU" sz="2800" dirty="0">
                <a:solidFill>
                  <a:srgbClr val="C00000"/>
                </a:solidFill>
                <a:latin typeface="+mj-lt"/>
              </a:rPr>
              <a:t>Why focus on service reform and innovation?</a:t>
            </a:r>
          </a:p>
          <a:p>
            <a:pPr marL="685800" indent="-685800">
              <a:lnSpc>
                <a:spcPct val="90000"/>
              </a:lnSpc>
              <a:spcAft>
                <a:spcPts val="600"/>
              </a:spcAft>
              <a:buFont typeface="Arial" panose="020B0604020202020204" pitchFamily="34" charset="0"/>
              <a:buChar char="•"/>
              <a:tabLst>
                <a:tab pos="226695" algn="l"/>
                <a:tab pos="453390" algn="l"/>
                <a:tab pos="1620520" algn="l"/>
              </a:tabLst>
            </a:pPr>
            <a:r>
              <a:rPr lang="en-AU" sz="2100" dirty="0"/>
              <a:t>Homes NSW is often approached by organisations with great ideas to improve the homelessness system. </a:t>
            </a:r>
          </a:p>
          <a:p>
            <a:pPr marL="685800" indent="-685800">
              <a:lnSpc>
                <a:spcPct val="90000"/>
              </a:lnSpc>
              <a:spcAft>
                <a:spcPts val="600"/>
              </a:spcAft>
              <a:buFont typeface="Arial" panose="020B0604020202020204" pitchFamily="34" charset="0"/>
              <a:buChar char="•"/>
              <a:tabLst>
                <a:tab pos="226695" algn="l"/>
                <a:tab pos="453390" algn="l"/>
                <a:tab pos="1620520" algn="l"/>
              </a:tabLst>
            </a:pPr>
            <a:r>
              <a:rPr lang="en-AU" sz="2100" dirty="0"/>
              <a:t>We wanted to create a mechanism for these ideas to be considered in an open and transparent process. </a:t>
            </a:r>
          </a:p>
          <a:p>
            <a:pPr>
              <a:spcAft>
                <a:spcPts val="600"/>
              </a:spcAft>
              <a:tabLst>
                <a:tab pos="226695" algn="l"/>
                <a:tab pos="453390" algn="l"/>
                <a:tab pos="1620520" algn="l"/>
              </a:tabLst>
            </a:pPr>
            <a:endParaRPr lang="en-AU" sz="2800" dirty="0">
              <a:solidFill>
                <a:srgbClr val="C00000"/>
              </a:solidFill>
              <a:latin typeface="+mj-lt"/>
            </a:endParaRPr>
          </a:p>
          <a:p>
            <a:pPr>
              <a:spcAft>
                <a:spcPts val="600"/>
              </a:spcAft>
              <a:tabLst>
                <a:tab pos="226695" algn="l"/>
                <a:tab pos="453390" algn="l"/>
                <a:tab pos="1620520" algn="l"/>
              </a:tabLst>
            </a:pPr>
            <a:r>
              <a:rPr lang="en-AU" sz="2800" dirty="0">
                <a:solidFill>
                  <a:srgbClr val="C00000"/>
                </a:solidFill>
                <a:latin typeface="+mj-lt"/>
              </a:rPr>
              <a:t>Grant program purpose</a:t>
            </a:r>
          </a:p>
          <a:p>
            <a:pPr marL="685800" indent="-685800">
              <a:lnSpc>
                <a:spcPct val="90000"/>
              </a:lnSpc>
              <a:spcAft>
                <a:spcPts val="600"/>
              </a:spcAft>
              <a:buFont typeface="Arial" panose="020B0604020202020204" pitchFamily="34" charset="0"/>
              <a:buChar char="•"/>
              <a:tabLst>
                <a:tab pos="226695" algn="l"/>
                <a:tab pos="453390" algn="l"/>
                <a:tab pos="1620520" algn="l"/>
              </a:tabLst>
            </a:pPr>
            <a:r>
              <a:rPr lang="en-AU" dirty="0"/>
              <a:t>Support homelessness services to transform current accommodation and/or service responses to deliver more and/or better outcomes for clients.</a:t>
            </a:r>
          </a:p>
          <a:p>
            <a:pPr marL="685800" indent="-685800">
              <a:lnSpc>
                <a:spcPct val="90000"/>
              </a:lnSpc>
              <a:spcAft>
                <a:spcPts val="600"/>
              </a:spcAft>
              <a:buFont typeface="Arial" panose="020B0604020202020204" pitchFamily="34" charset="0"/>
              <a:buChar char="•"/>
              <a:tabLst>
                <a:tab pos="226695" algn="l"/>
                <a:tab pos="453390" algn="l"/>
                <a:tab pos="1620520" algn="l"/>
              </a:tabLst>
            </a:pPr>
            <a:r>
              <a:rPr lang="en-AU" dirty="0"/>
              <a:t>Support homelessness services in action-research to test new service delivery approaches.</a:t>
            </a:r>
          </a:p>
          <a:p>
            <a:pPr marL="685800" indent="-685800">
              <a:lnSpc>
                <a:spcPct val="90000"/>
              </a:lnSpc>
              <a:spcAft>
                <a:spcPts val="600"/>
              </a:spcAft>
              <a:buFont typeface="Arial" panose="020B0604020202020204" pitchFamily="34" charset="0"/>
              <a:buChar char="•"/>
              <a:tabLst>
                <a:tab pos="226695" algn="l"/>
                <a:tab pos="453390" algn="l"/>
                <a:tab pos="1620520" algn="l"/>
              </a:tabLst>
            </a:pPr>
            <a:r>
              <a:rPr lang="en-AU" dirty="0"/>
              <a:t>Increase the flexibility of assets and/or supports so they can adapt to changing need and demand for services and housing.</a:t>
            </a:r>
          </a:p>
          <a:p>
            <a:pPr>
              <a:lnSpc>
                <a:spcPct val="90000"/>
              </a:lnSpc>
              <a:spcAft>
                <a:spcPts val="600"/>
              </a:spcAft>
            </a:pPr>
            <a:endParaRPr lang="en-AU" sz="1700" dirty="0"/>
          </a:p>
        </p:txBody>
      </p:sp>
      <p:pic>
        <p:nvPicPr>
          <p:cNvPr id="6" name="Picture 5">
            <a:extLst>
              <a:ext uri="{FF2B5EF4-FFF2-40B4-BE49-F238E27FC236}">
                <a16:creationId xmlns:a16="http://schemas.microsoft.com/office/drawing/2014/main" id="{596AAA47-ADB4-45E6-7A91-5B0A3E81CDF8}"/>
              </a:ext>
            </a:extLst>
          </p:cNvPr>
          <p:cNvPicPr>
            <a:picLocks noChangeAspect="1"/>
          </p:cNvPicPr>
          <p:nvPr/>
        </p:nvPicPr>
        <p:blipFill>
          <a:blip r:embed="rId2">
            <a:extLst>
              <a:ext uri="{28A0092B-C50C-407E-A947-70E740481C1C}">
                <a14:useLocalDpi xmlns:a14="http://schemas.microsoft.com/office/drawing/2010/main" val="0"/>
              </a:ext>
            </a:extLst>
          </a:blip>
          <a:srcRect l="40535" r="10409" b="-1"/>
          <a:stretch/>
        </p:blipFill>
        <p:spPr>
          <a:xfrm>
            <a:off x="0" y="0"/>
            <a:ext cx="5039980" cy="6857990"/>
          </a:xfrm>
          <a:prstGeom prst="rect">
            <a:avLst/>
          </a:prstGeom>
          <a:noFill/>
        </p:spPr>
      </p:pic>
    </p:spTree>
    <p:extLst>
      <p:ext uri="{BB962C8B-B14F-4D97-AF65-F5344CB8AC3E}">
        <p14:creationId xmlns:p14="http://schemas.microsoft.com/office/powerpoint/2010/main" val="3005768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2EF1B-DFF0-08A4-E41F-52587AEE4D77}"/>
              </a:ext>
            </a:extLst>
          </p:cNvPr>
          <p:cNvSpPr>
            <a:spLocks noGrp="1"/>
          </p:cNvSpPr>
          <p:nvPr>
            <p:ph type="title"/>
          </p:nvPr>
        </p:nvSpPr>
        <p:spPr>
          <a:xfrm>
            <a:off x="1647825" y="959100"/>
            <a:ext cx="10439399" cy="803025"/>
          </a:xfrm>
        </p:spPr>
        <p:txBody>
          <a:bodyPr anchor="ctr"/>
          <a:lstStyle/>
          <a:p>
            <a:r>
              <a:rPr lang="en-AU" sz="4200">
                <a:solidFill>
                  <a:schemeClr val="tx1"/>
                </a:solidFill>
                <a:latin typeface="+mj-lt"/>
              </a:rPr>
              <a:t>Service Reform and Innovation: </a:t>
            </a:r>
            <a:r>
              <a:rPr lang="en-AU" sz="4200">
                <a:solidFill>
                  <a:schemeClr val="accent2">
                    <a:lumMod val="75000"/>
                  </a:schemeClr>
                </a:solidFill>
                <a:latin typeface="+mj-lt"/>
              </a:rPr>
              <a:t>Examples</a:t>
            </a:r>
            <a:endParaRPr lang="en-AU" sz="4200" dirty="0">
              <a:solidFill>
                <a:schemeClr val="accent2">
                  <a:lumMod val="75000"/>
                </a:schemeClr>
              </a:solidFill>
              <a:latin typeface="+mj-lt"/>
            </a:endParaRPr>
          </a:p>
        </p:txBody>
      </p:sp>
      <p:sp>
        <p:nvSpPr>
          <p:cNvPr id="3" name="Text Placeholder 2">
            <a:extLst>
              <a:ext uri="{FF2B5EF4-FFF2-40B4-BE49-F238E27FC236}">
                <a16:creationId xmlns:a16="http://schemas.microsoft.com/office/drawing/2014/main" id="{E3732E1E-4D65-7576-7256-37741862D66A}"/>
              </a:ext>
            </a:extLst>
          </p:cNvPr>
          <p:cNvSpPr>
            <a:spLocks noGrp="1"/>
          </p:cNvSpPr>
          <p:nvPr>
            <p:ph type="body" sz="quarter" idx="11"/>
          </p:nvPr>
        </p:nvSpPr>
        <p:spPr>
          <a:xfrm>
            <a:off x="556590" y="1762125"/>
            <a:ext cx="11302035" cy="4754175"/>
          </a:xfrm>
        </p:spPr>
        <p:txBody>
          <a:bodyPr/>
          <a:lstStyle/>
          <a:p>
            <a:pPr>
              <a:spcAft>
                <a:spcPts val="600"/>
              </a:spcAft>
            </a:pPr>
            <a:r>
              <a:rPr lang="en-AU" sz="2400" dirty="0">
                <a:solidFill>
                  <a:schemeClr val="accent2">
                    <a:lumMod val="75000"/>
                  </a:schemeClr>
                </a:solidFill>
                <a:latin typeface="+mj-lt"/>
              </a:rPr>
              <a:t>This is a deliberately flexible program. Examples of initiatives that could be considered include:</a:t>
            </a:r>
          </a:p>
          <a:p>
            <a:pPr marL="342900" lvl="0" indent="-342900">
              <a:spcAft>
                <a:spcPts val="600"/>
              </a:spcAft>
              <a:buFont typeface="Symbol" panose="05050102010706020507" pitchFamily="18" charset="2"/>
              <a:buChar char=""/>
              <a:tabLst>
                <a:tab pos="1620520" algn="l"/>
              </a:tabLst>
            </a:pPr>
            <a:r>
              <a:rPr lang="en-AU" sz="1600" dirty="0">
                <a:solidFill>
                  <a:srgbClr val="22272B"/>
                </a:solidFill>
                <a:effectLst/>
                <a:ea typeface="SimSun" panose="02010600030101010101" pitchFamily="2" charset="-122"/>
                <a:cs typeface="Times New Roman" panose="02020603050405020304" pitchFamily="18" charset="0"/>
              </a:rPr>
              <a:t>Using meanwhile use properties to increase the supply of medium-term accommodation for people with less complex needs.</a:t>
            </a:r>
            <a:endParaRPr lang="en-AU" sz="1600" dirty="0">
              <a:solidFill>
                <a:srgbClr val="FF0000"/>
              </a:solidFill>
              <a:effectLst/>
              <a:ea typeface="Calibri" panose="020F0502020204030204" pitchFamily="34" charset="0"/>
            </a:endParaRPr>
          </a:p>
          <a:p>
            <a:pPr marL="342900" lvl="0" indent="-342900">
              <a:spcAft>
                <a:spcPts val="600"/>
              </a:spcAft>
              <a:buFont typeface="Symbol" panose="05050102010706020507" pitchFamily="18" charset="2"/>
              <a:buChar char=""/>
              <a:tabLst>
                <a:tab pos="1620520" algn="l"/>
              </a:tabLst>
            </a:pPr>
            <a:r>
              <a:rPr lang="en-AU" sz="1600" dirty="0">
                <a:solidFill>
                  <a:srgbClr val="22272B"/>
                </a:solidFill>
                <a:effectLst/>
                <a:ea typeface="SimSun" panose="02010600030101010101" pitchFamily="2" charset="-122"/>
                <a:cs typeface="Times New Roman" panose="02020603050405020304" pitchFamily="18" charset="0"/>
              </a:rPr>
              <a:t>Reconfiguring existing crisis or transitional accommodation to accommodate more clients, or to improve outcomes for clients.</a:t>
            </a:r>
            <a:endParaRPr lang="en-AU" sz="1600" dirty="0">
              <a:solidFill>
                <a:srgbClr val="FF0000"/>
              </a:solidFill>
              <a:effectLst/>
              <a:ea typeface="Calibri" panose="020F0502020204030204" pitchFamily="34" charset="0"/>
            </a:endParaRPr>
          </a:p>
          <a:p>
            <a:pPr marL="342900" lvl="0" indent="-342900">
              <a:spcAft>
                <a:spcPts val="600"/>
              </a:spcAft>
              <a:buFont typeface="Symbol" panose="05050102010706020507" pitchFamily="18" charset="2"/>
              <a:buChar char=""/>
              <a:tabLst>
                <a:tab pos="1620520" algn="l"/>
              </a:tabLst>
            </a:pPr>
            <a:r>
              <a:rPr lang="en-AU" sz="1600" dirty="0">
                <a:solidFill>
                  <a:srgbClr val="22272B"/>
                </a:solidFill>
                <a:effectLst/>
                <a:ea typeface="SimSun" panose="02010600030101010101" pitchFamily="2" charset="-122"/>
                <a:cs typeface="Times New Roman" panose="02020603050405020304" pitchFamily="18" charset="0"/>
              </a:rPr>
              <a:t>Flexible outreach supports for clients with complex needs (including those staying in motels and those newly housed who require support to sustain their tenancy).</a:t>
            </a:r>
            <a:endParaRPr lang="en-AU" sz="1600" dirty="0">
              <a:solidFill>
                <a:srgbClr val="FF0000"/>
              </a:solidFill>
              <a:effectLst/>
              <a:ea typeface="Calibri" panose="020F0502020204030204" pitchFamily="34" charset="0"/>
            </a:endParaRPr>
          </a:p>
          <a:p>
            <a:pPr marL="342900" lvl="0" indent="-342900">
              <a:spcAft>
                <a:spcPts val="600"/>
              </a:spcAft>
              <a:buFont typeface="Symbol" panose="05050102010706020507" pitchFamily="18" charset="2"/>
              <a:buChar char=""/>
              <a:tabLst>
                <a:tab pos="1620520" algn="l"/>
              </a:tabLst>
            </a:pPr>
            <a:r>
              <a:rPr lang="en-AU" sz="1600" dirty="0">
                <a:solidFill>
                  <a:srgbClr val="22272B"/>
                </a:solidFill>
                <a:effectLst/>
                <a:ea typeface="SimSun" panose="02010600030101010101" pitchFamily="2" charset="-122"/>
                <a:cs typeface="Times New Roman" panose="02020603050405020304" pitchFamily="18" charset="0"/>
              </a:rPr>
              <a:t>More Aboriginal services.</a:t>
            </a:r>
            <a:endParaRPr lang="en-AU" sz="1600" dirty="0">
              <a:solidFill>
                <a:srgbClr val="FF0000"/>
              </a:solidFill>
              <a:effectLst/>
              <a:ea typeface="Calibri" panose="020F0502020204030204" pitchFamily="34" charset="0"/>
            </a:endParaRPr>
          </a:p>
          <a:p>
            <a:pPr marL="342900" lvl="0" indent="-342900">
              <a:spcAft>
                <a:spcPts val="600"/>
              </a:spcAft>
              <a:buFont typeface="Symbol" panose="05050102010706020507" pitchFamily="18" charset="2"/>
              <a:buChar char=""/>
              <a:tabLst>
                <a:tab pos="1620520" algn="l"/>
              </a:tabLst>
            </a:pPr>
            <a:r>
              <a:rPr lang="en-AU" sz="1600" dirty="0">
                <a:solidFill>
                  <a:srgbClr val="22272B"/>
                </a:solidFill>
                <a:effectLst/>
                <a:ea typeface="SimSun" panose="02010600030101010101" pitchFamily="2" charset="-122"/>
                <a:cs typeface="Times New Roman" panose="02020603050405020304" pitchFamily="18" charset="0"/>
              </a:rPr>
              <a:t>Mainstream / non-Aboriginal services improving the cultural safety of their services and accommodation.</a:t>
            </a:r>
            <a:endParaRPr lang="en-AU" sz="1600" dirty="0">
              <a:solidFill>
                <a:srgbClr val="FF0000"/>
              </a:solidFill>
              <a:effectLst/>
              <a:ea typeface="Calibri" panose="020F0502020204030204" pitchFamily="34" charset="0"/>
            </a:endParaRPr>
          </a:p>
          <a:p>
            <a:pPr marL="342900" lvl="0" indent="-342900">
              <a:spcAft>
                <a:spcPts val="600"/>
              </a:spcAft>
              <a:buFont typeface="Symbol" panose="05050102010706020507" pitchFamily="18" charset="2"/>
              <a:buChar char=""/>
              <a:tabLst>
                <a:tab pos="1620520" algn="l"/>
              </a:tabLst>
            </a:pPr>
            <a:r>
              <a:rPr lang="en-AU" sz="1600" dirty="0">
                <a:solidFill>
                  <a:srgbClr val="22272B"/>
                </a:solidFill>
                <a:effectLst/>
                <a:ea typeface="SimSun" panose="02010600030101010101" pitchFamily="2" charset="-122"/>
                <a:cs typeface="Times New Roman" panose="02020603050405020304" pitchFamily="18" charset="0"/>
              </a:rPr>
              <a:t>New or improved responses for specific cohorts – such as children and young people, families, or women and children leaving violence.</a:t>
            </a:r>
            <a:endParaRPr lang="en-AU" sz="1600" dirty="0">
              <a:solidFill>
                <a:srgbClr val="FF0000"/>
              </a:solidFill>
              <a:effectLst/>
              <a:ea typeface="Calibri" panose="020F0502020204030204" pitchFamily="34" charset="0"/>
            </a:endParaRPr>
          </a:p>
          <a:p>
            <a:pPr marL="342900" lvl="0" indent="-342900">
              <a:spcAft>
                <a:spcPts val="600"/>
              </a:spcAft>
              <a:buFont typeface="Symbol" panose="05050102010706020507" pitchFamily="18" charset="2"/>
              <a:buChar char=""/>
              <a:tabLst>
                <a:tab pos="1620520" algn="l"/>
              </a:tabLst>
            </a:pPr>
            <a:r>
              <a:rPr lang="en-AU" sz="1600" dirty="0">
                <a:solidFill>
                  <a:srgbClr val="22272B"/>
                </a:solidFill>
                <a:effectLst/>
                <a:ea typeface="SimSun" panose="02010600030101010101" pitchFamily="2" charset="-122"/>
                <a:cs typeface="Times New Roman" panose="02020603050405020304" pitchFamily="18" charset="0"/>
              </a:rPr>
              <a:t>Improved triaging and support co-ordination responses.</a:t>
            </a:r>
          </a:p>
          <a:p>
            <a:pPr marL="342900" lvl="0" indent="-342900">
              <a:spcAft>
                <a:spcPts val="600"/>
              </a:spcAft>
              <a:buFont typeface="Symbol" panose="05050102010706020507" pitchFamily="18" charset="2"/>
              <a:buChar char=""/>
              <a:tabLst>
                <a:tab pos="1620520" algn="l"/>
              </a:tabLst>
            </a:pPr>
            <a:r>
              <a:rPr lang="en-AU" sz="1600" dirty="0">
                <a:solidFill>
                  <a:srgbClr val="22272B"/>
                </a:solidFill>
                <a:effectLst/>
                <a:ea typeface="SimSun" panose="02010600030101010101" pitchFamily="2" charset="-122"/>
                <a:cs typeface="Times New Roman" panose="02020603050405020304" pitchFamily="18" charset="0"/>
              </a:rPr>
              <a:t>An initial smaller grant to develop a prototype service model or transformation proposal that underpins a larger grant request in later rounds of the HIF.</a:t>
            </a:r>
            <a:endParaRPr lang="en-AU" sz="1600" b="1" dirty="0">
              <a:solidFill>
                <a:schemeClr val="accent2">
                  <a:lumMod val="75000"/>
                </a:schemeClr>
              </a:solidFill>
              <a:ea typeface="SimSun" panose="02010600030101010101" pitchFamily="2" charset="-122"/>
              <a:cs typeface="Times New Roman" panose="02020603050405020304" pitchFamily="18" charset="0"/>
            </a:endParaRPr>
          </a:p>
        </p:txBody>
      </p:sp>
      <p:pic>
        <p:nvPicPr>
          <p:cNvPr id="5" name="Picture 4" descr="A red and black dot pattern&#10;&#10;Description automatically generated">
            <a:extLst>
              <a:ext uri="{FF2B5EF4-FFF2-40B4-BE49-F238E27FC236}">
                <a16:creationId xmlns:a16="http://schemas.microsoft.com/office/drawing/2014/main" id="{8F733FFA-753D-8912-2C5F-5B1676823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99" y="616097"/>
            <a:ext cx="1185109" cy="1260327"/>
          </a:xfrm>
          <a:prstGeom prst="rect">
            <a:avLst/>
          </a:prstGeom>
        </p:spPr>
      </p:pic>
    </p:spTree>
    <p:extLst>
      <p:ext uri="{BB962C8B-B14F-4D97-AF65-F5344CB8AC3E}">
        <p14:creationId xmlns:p14="http://schemas.microsoft.com/office/powerpoint/2010/main" val="2558483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2EF1B-DFF0-08A4-E41F-52587AEE4D77}"/>
              </a:ext>
            </a:extLst>
          </p:cNvPr>
          <p:cNvSpPr>
            <a:spLocks noGrp="1"/>
          </p:cNvSpPr>
          <p:nvPr>
            <p:ph type="title"/>
          </p:nvPr>
        </p:nvSpPr>
        <p:spPr>
          <a:xfrm>
            <a:off x="1641173" y="976949"/>
            <a:ext cx="9994236" cy="803025"/>
          </a:xfrm>
        </p:spPr>
        <p:txBody>
          <a:bodyPr anchor="ctr"/>
          <a:lstStyle/>
          <a:p>
            <a:r>
              <a:rPr lang="en-AU" sz="4600" dirty="0">
                <a:solidFill>
                  <a:schemeClr val="tx1"/>
                </a:solidFill>
                <a:latin typeface="+mj-lt"/>
              </a:rPr>
              <a:t>Service Reform and Innovation </a:t>
            </a:r>
            <a:endParaRPr lang="en-AU" sz="4600" dirty="0">
              <a:solidFill>
                <a:schemeClr val="accent2">
                  <a:lumMod val="75000"/>
                </a:schemeClr>
              </a:solidFill>
              <a:latin typeface="+mj-lt"/>
            </a:endParaRPr>
          </a:p>
        </p:txBody>
      </p:sp>
      <p:sp>
        <p:nvSpPr>
          <p:cNvPr id="3" name="Text Placeholder 2">
            <a:extLst>
              <a:ext uri="{FF2B5EF4-FFF2-40B4-BE49-F238E27FC236}">
                <a16:creationId xmlns:a16="http://schemas.microsoft.com/office/drawing/2014/main" id="{E3732E1E-4D65-7576-7256-37741862D66A}"/>
              </a:ext>
            </a:extLst>
          </p:cNvPr>
          <p:cNvSpPr>
            <a:spLocks noGrp="1"/>
          </p:cNvSpPr>
          <p:nvPr>
            <p:ph type="body" sz="quarter" idx="11"/>
          </p:nvPr>
        </p:nvSpPr>
        <p:spPr>
          <a:xfrm>
            <a:off x="581025" y="1918687"/>
            <a:ext cx="10235233" cy="4543424"/>
          </a:xfrm>
        </p:spPr>
        <p:txBody>
          <a:bodyPr/>
          <a:lstStyle/>
          <a:p>
            <a:pPr>
              <a:spcBef>
                <a:spcPts val="600"/>
              </a:spcBef>
              <a:spcAft>
                <a:spcPts val="600"/>
              </a:spcAft>
            </a:pPr>
            <a:r>
              <a:rPr lang="en-AU" sz="2800" dirty="0">
                <a:solidFill>
                  <a:schemeClr val="accent2">
                    <a:lumMod val="75000"/>
                  </a:schemeClr>
                </a:solidFill>
                <a:latin typeface="+mj-lt"/>
              </a:rPr>
              <a:t>Scale and conditions of grant funding:</a:t>
            </a:r>
          </a:p>
          <a:p>
            <a:pPr marL="285750" indent="-285750">
              <a:spcBef>
                <a:spcPts val="600"/>
              </a:spcBef>
              <a:spcAft>
                <a:spcPts val="600"/>
              </a:spcAft>
              <a:buFont typeface="Arial" panose="020B0604020202020204" pitchFamily="34" charset="0"/>
              <a:buChar char="•"/>
            </a:pPr>
            <a:r>
              <a:rPr lang="en-AU" sz="2200" dirty="0">
                <a:solidFill>
                  <a:schemeClr val="tx1"/>
                </a:solidFill>
                <a:ea typeface="Arial" panose="020B0604020202020204" pitchFamily="34" charset="0"/>
                <a:cs typeface="Arial" panose="020B0604020202020204" pitchFamily="34" charset="0"/>
              </a:rPr>
              <a:t>There is no specific limit on the value of the grant providers can apply for. </a:t>
            </a:r>
            <a:endParaRPr lang="en-AU" sz="2200" dirty="0">
              <a:solidFill>
                <a:schemeClr val="tx1"/>
              </a:solidFill>
              <a:effectLst/>
              <a:ea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AU" sz="2200" dirty="0">
                <a:solidFill>
                  <a:schemeClr val="tx1"/>
                </a:solidFill>
                <a:effectLst/>
                <a:ea typeface="Arial" panose="020B0604020202020204" pitchFamily="34" charset="0"/>
                <a:cs typeface="Arial" panose="020B0604020202020204" pitchFamily="34" charset="0"/>
              </a:rPr>
              <a:t>The intention is to achieve a statewide impact, so proposals will be assessed with the intention of sharing impact across a range of regions.</a:t>
            </a:r>
            <a:endParaRPr lang="en-AU" sz="2200" dirty="0">
              <a:solidFill>
                <a:schemeClr val="tx1"/>
              </a:solidFill>
              <a:ea typeface="Arial" panose="020B0604020202020204" pitchFamily="34" charset="0"/>
            </a:endParaRPr>
          </a:p>
          <a:p>
            <a:pPr marL="285750" indent="-285750">
              <a:spcBef>
                <a:spcPts val="600"/>
              </a:spcBef>
              <a:spcAft>
                <a:spcPts val="600"/>
              </a:spcAft>
              <a:buFont typeface="Arial" panose="020B0604020202020204" pitchFamily="34" charset="0"/>
              <a:buChar char="•"/>
            </a:pPr>
            <a:r>
              <a:rPr lang="en-AU" sz="2200" dirty="0">
                <a:solidFill>
                  <a:schemeClr val="tx1"/>
                </a:solidFill>
                <a:effectLst/>
                <a:ea typeface="Arial" panose="020B0604020202020204" pitchFamily="34" charset="0"/>
                <a:cs typeface="Arial" panose="020B0604020202020204" pitchFamily="34" charset="0"/>
              </a:rPr>
              <a:t>Funding through the HIF will need to be spent within 12 months.</a:t>
            </a:r>
          </a:p>
          <a:p>
            <a:pPr marL="285750" indent="-285750">
              <a:spcBef>
                <a:spcPts val="600"/>
              </a:spcBef>
              <a:spcAft>
                <a:spcPts val="600"/>
              </a:spcAft>
              <a:buFont typeface="Arial" panose="020B0604020202020204" pitchFamily="34" charset="0"/>
              <a:buChar char="•"/>
            </a:pPr>
            <a:r>
              <a:rPr lang="en-AU" sz="2200" dirty="0">
                <a:solidFill>
                  <a:schemeClr val="tx1"/>
                </a:solidFill>
                <a:effectLst/>
                <a:ea typeface="Arial" panose="020B0604020202020204" pitchFamily="34" charset="0"/>
                <a:cs typeface="Arial" panose="020B0604020202020204" pitchFamily="34" charset="0"/>
              </a:rPr>
              <a:t>Homes NSW may vary the distribution of funds depending on the number </a:t>
            </a:r>
            <a:br>
              <a:rPr lang="en-AU" sz="2200" dirty="0">
                <a:solidFill>
                  <a:schemeClr val="tx1"/>
                </a:solidFill>
                <a:effectLst/>
                <a:ea typeface="Arial" panose="020B0604020202020204" pitchFamily="34" charset="0"/>
                <a:cs typeface="Arial" panose="020B0604020202020204" pitchFamily="34" charset="0"/>
              </a:rPr>
            </a:br>
            <a:r>
              <a:rPr lang="en-AU" sz="2200" dirty="0">
                <a:solidFill>
                  <a:schemeClr val="tx1"/>
                </a:solidFill>
                <a:effectLst/>
                <a:ea typeface="Arial" panose="020B0604020202020204" pitchFamily="34" charset="0"/>
                <a:cs typeface="Arial" panose="020B0604020202020204" pitchFamily="34" charset="0"/>
              </a:rPr>
              <a:t>of funding applications submitted. </a:t>
            </a:r>
            <a:endParaRPr lang="en-AU" sz="2200" dirty="0">
              <a:solidFill>
                <a:schemeClr val="tx1"/>
              </a:solidFill>
              <a:ea typeface="Arial" panose="020B0604020202020204" pitchFamily="34" charset="0"/>
            </a:endParaRPr>
          </a:p>
          <a:p>
            <a:pPr marL="285750" indent="-285750">
              <a:spcBef>
                <a:spcPts val="600"/>
              </a:spcBef>
              <a:spcAft>
                <a:spcPts val="600"/>
              </a:spcAft>
              <a:buFont typeface="Arial" panose="020B0604020202020204" pitchFamily="34" charset="0"/>
              <a:buChar char="•"/>
            </a:pPr>
            <a:r>
              <a:rPr lang="en-AU" sz="2200" dirty="0">
                <a:solidFill>
                  <a:schemeClr val="tx1"/>
                </a:solidFill>
                <a:effectLst/>
                <a:ea typeface="Arial" panose="020B0604020202020204" pitchFamily="34" charset="0"/>
                <a:cs typeface="Arial" panose="020B0604020202020204" pitchFamily="34" charset="0"/>
              </a:rPr>
              <a:t>Homes NSW may also offer successful applicants a package lower than </a:t>
            </a:r>
            <a:br>
              <a:rPr lang="en-AU" sz="2200" dirty="0">
                <a:solidFill>
                  <a:schemeClr val="tx1"/>
                </a:solidFill>
                <a:effectLst/>
                <a:ea typeface="Arial" panose="020B0604020202020204" pitchFamily="34" charset="0"/>
                <a:cs typeface="Arial" panose="020B0604020202020204" pitchFamily="34" charset="0"/>
              </a:rPr>
            </a:br>
            <a:r>
              <a:rPr lang="en-AU" sz="2200" dirty="0">
                <a:solidFill>
                  <a:schemeClr val="tx1"/>
                </a:solidFill>
                <a:effectLst/>
                <a:ea typeface="Arial" panose="020B0604020202020204" pitchFamily="34" charset="0"/>
                <a:cs typeface="Arial" panose="020B0604020202020204" pitchFamily="34" charset="0"/>
              </a:rPr>
              <a:t>the amount requested.</a:t>
            </a:r>
            <a:endParaRPr lang="en-AU" sz="2200" dirty="0">
              <a:solidFill>
                <a:schemeClr val="tx1"/>
              </a:solidFill>
              <a:effectLst/>
              <a:ea typeface="Calibri" panose="020F0502020204030204" pitchFamily="34" charset="0"/>
            </a:endParaRPr>
          </a:p>
        </p:txBody>
      </p:sp>
      <p:sp>
        <p:nvSpPr>
          <p:cNvPr id="4" name="Text Placeholder 2">
            <a:extLst>
              <a:ext uri="{FF2B5EF4-FFF2-40B4-BE49-F238E27FC236}">
                <a16:creationId xmlns:a16="http://schemas.microsoft.com/office/drawing/2014/main" id="{4F753E0F-F30F-E451-0A90-B8BD3F310AF9}"/>
              </a:ext>
            </a:extLst>
          </p:cNvPr>
          <p:cNvSpPr txBox="1">
            <a:spLocks/>
          </p:cNvSpPr>
          <p:nvPr/>
        </p:nvSpPr>
        <p:spPr>
          <a:xfrm>
            <a:off x="7458075" y="1779974"/>
            <a:ext cx="4152900" cy="4820850"/>
          </a:xfrm>
          <a:prstGeom prst="rect">
            <a:avLst/>
          </a:prstGeom>
        </p:spPr>
        <p:txBody>
          <a:bodyPr vert="horz" lIns="0" tIns="18000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3200" b="0" kern="1200">
                <a:solidFill>
                  <a:schemeClr val="accent2"/>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3200" b="0" kern="1200">
                <a:solidFill>
                  <a:schemeClr val="accent2"/>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3200" kern="1200">
                <a:solidFill>
                  <a:schemeClr val="accent2"/>
                </a:solidFill>
                <a:latin typeface="+mn-lt"/>
                <a:ea typeface="+mn-ea"/>
                <a:cs typeface="+mn-cs"/>
              </a:defRPr>
            </a:lvl3pPr>
            <a:lvl4pPr marL="467953" indent="-467953" algn="l" defTabSz="914377" rtl="0" eaLnBrk="1" latinLnBrk="0" hangingPunct="1">
              <a:lnSpc>
                <a:spcPct val="100000"/>
              </a:lnSpc>
              <a:spcBef>
                <a:spcPts val="0"/>
              </a:spcBef>
              <a:spcAft>
                <a:spcPts val="600"/>
              </a:spcAft>
              <a:buClr>
                <a:schemeClr val="bg2"/>
              </a:buClr>
              <a:buFont typeface="Arial" panose="020B0604020202020204" pitchFamily="34" charset="0"/>
              <a:buChar char="•"/>
              <a:defRPr sz="3200" kern="1200">
                <a:solidFill>
                  <a:schemeClr val="accent2"/>
                </a:solidFill>
                <a:latin typeface="+mn-lt"/>
                <a:ea typeface="+mn-ea"/>
                <a:cs typeface="+mn-cs"/>
              </a:defRPr>
            </a:lvl4pPr>
            <a:lvl5pPr marL="827917" indent="-327567" algn="l" defTabSz="914377" rtl="0" eaLnBrk="1" latinLnBrk="0" hangingPunct="1">
              <a:lnSpc>
                <a:spcPct val="100000"/>
              </a:lnSpc>
              <a:spcBef>
                <a:spcPts val="0"/>
              </a:spcBef>
              <a:spcAft>
                <a:spcPts val="600"/>
              </a:spcAft>
              <a:buFont typeface="Times New Roman" panose="02020603050405020304" pitchFamily="18" charset="0"/>
              <a:buChar char="–"/>
              <a:defRPr sz="3200" kern="1200">
                <a:solidFill>
                  <a:schemeClr val="accent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spcAft>
                <a:spcPts val="600"/>
              </a:spcAft>
              <a:buFont typeface="Arial" panose="020B0604020202020204" pitchFamily="34" charset="0"/>
              <a:buChar char="•"/>
              <a:tabLst>
                <a:tab pos="226695" algn="l"/>
                <a:tab pos="453390" algn="l"/>
                <a:tab pos="1620520" algn="l"/>
              </a:tabLst>
            </a:pPr>
            <a:endParaRPr lang="en-AU" sz="1800" dirty="0">
              <a:solidFill>
                <a:srgbClr val="22272B"/>
              </a:solidFill>
              <a:latin typeface="Public Sans Light" pitchFamily="2" charset="0"/>
              <a:ea typeface="SimSun" panose="02010600030101010101" pitchFamily="2" charset="-122"/>
              <a:cs typeface="Times New Roman" panose="02020603050405020304" pitchFamily="18" charset="0"/>
            </a:endParaRPr>
          </a:p>
        </p:txBody>
      </p:sp>
      <p:pic>
        <p:nvPicPr>
          <p:cNvPr id="5" name="Picture 4" descr="A red and black dot pattern&#10;&#10;Description automatically generated">
            <a:extLst>
              <a:ext uri="{FF2B5EF4-FFF2-40B4-BE49-F238E27FC236}">
                <a16:creationId xmlns:a16="http://schemas.microsoft.com/office/drawing/2014/main" id="{B6AC5F91-74AC-107C-CCEB-9DBCCB608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18" y="616098"/>
            <a:ext cx="1094415" cy="1163876"/>
          </a:xfrm>
          <a:prstGeom prst="rect">
            <a:avLst/>
          </a:prstGeom>
        </p:spPr>
      </p:pic>
    </p:spTree>
    <p:extLst>
      <p:ext uri="{BB962C8B-B14F-4D97-AF65-F5344CB8AC3E}">
        <p14:creationId xmlns:p14="http://schemas.microsoft.com/office/powerpoint/2010/main" val="699895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2EF1B-DFF0-08A4-E41F-52587AEE4D77}"/>
              </a:ext>
            </a:extLst>
          </p:cNvPr>
          <p:cNvSpPr>
            <a:spLocks noGrp="1"/>
          </p:cNvSpPr>
          <p:nvPr>
            <p:ph type="title"/>
          </p:nvPr>
        </p:nvSpPr>
        <p:spPr>
          <a:xfrm>
            <a:off x="360000" y="360000"/>
            <a:ext cx="11484000" cy="1008000"/>
          </a:xfrm>
        </p:spPr>
        <p:txBody>
          <a:bodyPr anchor="t">
            <a:normAutofit/>
          </a:bodyPr>
          <a:lstStyle/>
          <a:p>
            <a:r>
              <a:rPr lang="en-AU" dirty="0"/>
              <a:t>Service Reform and Innovation: </a:t>
            </a:r>
            <a:br>
              <a:rPr lang="en-AU" dirty="0"/>
            </a:br>
            <a:r>
              <a:rPr lang="en-AU" dirty="0">
                <a:solidFill>
                  <a:srgbClr val="D7153A"/>
                </a:solidFill>
              </a:rPr>
              <a:t>Assessment criteria</a:t>
            </a:r>
          </a:p>
        </p:txBody>
      </p:sp>
      <p:sp>
        <p:nvSpPr>
          <p:cNvPr id="3" name="Text Placeholder 2">
            <a:extLst>
              <a:ext uri="{FF2B5EF4-FFF2-40B4-BE49-F238E27FC236}">
                <a16:creationId xmlns:a16="http://schemas.microsoft.com/office/drawing/2014/main" id="{E3732E1E-4D65-7576-7256-37741862D66A}"/>
              </a:ext>
            </a:extLst>
          </p:cNvPr>
          <p:cNvSpPr>
            <a:spLocks noGrp="1"/>
          </p:cNvSpPr>
          <p:nvPr>
            <p:ph sz="half" idx="1"/>
          </p:nvPr>
        </p:nvSpPr>
        <p:spPr>
          <a:xfrm>
            <a:off x="360000" y="1800000"/>
            <a:ext cx="5616000" cy="4320000"/>
          </a:xfrm>
        </p:spPr>
        <p:txBody>
          <a:bodyPr>
            <a:normAutofit/>
          </a:bodyPr>
          <a:lstStyle/>
          <a:p>
            <a:pPr marL="342900" lvl="0" indent="-342900">
              <a:lnSpc>
                <a:spcPct val="90000"/>
              </a:lnSpc>
              <a:spcBef>
                <a:spcPts val="400"/>
              </a:spcBef>
              <a:spcAft>
                <a:spcPts val="400"/>
              </a:spcAft>
              <a:buFont typeface="Symbol" panose="05050102010706020507" pitchFamily="18" charset="2"/>
              <a:buChar char=""/>
              <a:tabLst>
                <a:tab pos="1620520" algn="l"/>
              </a:tabLst>
            </a:pPr>
            <a:r>
              <a:rPr lang="en-AU" sz="1400" b="1" dirty="0">
                <a:effectLst/>
                <a:latin typeface="+mj-lt"/>
              </a:rPr>
              <a:t>Value for money.</a:t>
            </a:r>
          </a:p>
          <a:p>
            <a:pPr marL="342900" lvl="0" indent="-342900">
              <a:lnSpc>
                <a:spcPct val="90000"/>
              </a:lnSpc>
              <a:spcBef>
                <a:spcPts val="400"/>
              </a:spcBef>
              <a:spcAft>
                <a:spcPts val="400"/>
              </a:spcAft>
              <a:buFont typeface="Symbol" panose="05050102010706020507" pitchFamily="18" charset="2"/>
              <a:buChar char=""/>
              <a:tabLst>
                <a:tab pos="1620520" algn="l"/>
              </a:tabLst>
            </a:pPr>
            <a:r>
              <a:rPr lang="en-AU" sz="1400" dirty="0">
                <a:effectLst/>
              </a:rPr>
              <a:t>How the project proposal will </a:t>
            </a:r>
            <a:r>
              <a:rPr lang="en-AU" sz="1400" b="1" dirty="0">
                <a:effectLst/>
                <a:latin typeface="+mj-lt"/>
              </a:rPr>
              <a:t>provide accommodation for more clients within exiting support resources.</a:t>
            </a:r>
            <a:r>
              <a:rPr lang="en-AU" sz="1400" dirty="0">
                <a:effectLst/>
              </a:rPr>
              <a:t> This includes crisis and medium-term accommodation.</a:t>
            </a:r>
          </a:p>
          <a:p>
            <a:pPr marL="342900" lvl="0" indent="-342900">
              <a:lnSpc>
                <a:spcPct val="90000"/>
              </a:lnSpc>
              <a:spcBef>
                <a:spcPts val="400"/>
              </a:spcBef>
              <a:spcAft>
                <a:spcPts val="400"/>
              </a:spcAft>
              <a:buFont typeface="Symbol" panose="05050102010706020507" pitchFamily="18" charset="2"/>
              <a:buChar char=""/>
              <a:tabLst>
                <a:tab pos="1620520" algn="l"/>
              </a:tabLst>
            </a:pPr>
            <a:r>
              <a:rPr lang="en-AU" sz="1400" dirty="0">
                <a:effectLst/>
              </a:rPr>
              <a:t>How the project proposal will </a:t>
            </a:r>
            <a:r>
              <a:rPr lang="en-AU" sz="1400" b="1" dirty="0">
                <a:effectLst/>
                <a:latin typeface="+mj-lt"/>
              </a:rPr>
              <a:t>support people out of crisis accommodation </a:t>
            </a:r>
            <a:r>
              <a:rPr lang="en-AU" sz="1400" dirty="0">
                <a:effectLst/>
              </a:rPr>
              <a:t>and into more stable and appropriate accommodation.</a:t>
            </a:r>
          </a:p>
          <a:p>
            <a:pPr marL="342900" lvl="0" indent="-342900">
              <a:lnSpc>
                <a:spcPct val="90000"/>
              </a:lnSpc>
              <a:spcBef>
                <a:spcPts val="400"/>
              </a:spcBef>
              <a:spcAft>
                <a:spcPts val="400"/>
              </a:spcAft>
              <a:buFont typeface="Symbol" panose="05050102010706020507" pitchFamily="18" charset="2"/>
              <a:buChar char=""/>
              <a:tabLst>
                <a:tab pos="1620520" algn="l"/>
              </a:tabLst>
            </a:pPr>
            <a:r>
              <a:rPr lang="en-AU" sz="1400" dirty="0">
                <a:effectLst/>
              </a:rPr>
              <a:t>How the project proposal will </a:t>
            </a:r>
            <a:r>
              <a:rPr lang="en-AU" sz="1400" b="1" dirty="0">
                <a:effectLst/>
                <a:latin typeface="+mj-lt"/>
              </a:rPr>
              <a:t>reach more clients and/or deliver better outcomes </a:t>
            </a:r>
            <a:r>
              <a:rPr lang="en-AU" sz="1400" dirty="0">
                <a:effectLst/>
              </a:rPr>
              <a:t>for clients.</a:t>
            </a:r>
          </a:p>
          <a:p>
            <a:pPr marL="342900" lvl="0" indent="-342900">
              <a:lnSpc>
                <a:spcPct val="90000"/>
              </a:lnSpc>
              <a:spcBef>
                <a:spcPts val="400"/>
              </a:spcBef>
              <a:spcAft>
                <a:spcPts val="400"/>
              </a:spcAft>
              <a:buFont typeface="Symbol" panose="05050102010706020507" pitchFamily="18" charset="2"/>
              <a:buChar char=""/>
              <a:tabLst>
                <a:tab pos="1620520" algn="l"/>
              </a:tabLst>
            </a:pPr>
            <a:r>
              <a:rPr lang="en-AU" sz="1400" dirty="0">
                <a:effectLst/>
              </a:rPr>
              <a:t>How the project proposal will </a:t>
            </a:r>
            <a:r>
              <a:rPr lang="en-AU" sz="1400" b="1" dirty="0">
                <a:effectLst/>
                <a:latin typeface="+mj-lt"/>
              </a:rPr>
              <a:t>improve the coordination </a:t>
            </a:r>
            <a:r>
              <a:rPr lang="en-AU" sz="1400" dirty="0">
                <a:effectLst/>
              </a:rPr>
              <a:t>of service delivery.</a:t>
            </a:r>
          </a:p>
          <a:p>
            <a:pPr marL="342900" lvl="0" indent="-342900">
              <a:lnSpc>
                <a:spcPct val="90000"/>
              </a:lnSpc>
              <a:spcBef>
                <a:spcPts val="400"/>
              </a:spcBef>
              <a:spcAft>
                <a:spcPts val="400"/>
              </a:spcAft>
              <a:buFont typeface="Symbol" panose="05050102010706020507" pitchFamily="18" charset="2"/>
              <a:buChar char=""/>
              <a:tabLst>
                <a:tab pos="1620520" algn="l"/>
              </a:tabLst>
            </a:pPr>
            <a:r>
              <a:rPr lang="en-AU" sz="1400" dirty="0">
                <a:effectLst/>
              </a:rPr>
              <a:t>How the model </a:t>
            </a:r>
            <a:r>
              <a:rPr lang="en-AU" sz="1400" b="1" dirty="0">
                <a:effectLst/>
                <a:latin typeface="+mj-lt"/>
              </a:rPr>
              <a:t>responds to particular cohorts, or regional factors</a:t>
            </a:r>
            <a:r>
              <a:rPr lang="en-AU" sz="1400" dirty="0">
                <a:effectLst/>
                <a:latin typeface="+mj-lt"/>
              </a:rPr>
              <a:t>.</a:t>
            </a:r>
          </a:p>
          <a:p>
            <a:pPr marL="342900" lvl="0" indent="-342900">
              <a:lnSpc>
                <a:spcPct val="90000"/>
              </a:lnSpc>
              <a:spcBef>
                <a:spcPts val="400"/>
              </a:spcBef>
              <a:spcAft>
                <a:spcPts val="400"/>
              </a:spcAft>
              <a:buFont typeface="Symbol" panose="05050102010706020507" pitchFamily="18" charset="2"/>
              <a:buChar char=""/>
              <a:tabLst>
                <a:tab pos="1620520" algn="l"/>
              </a:tabLst>
            </a:pPr>
            <a:r>
              <a:rPr lang="en-AU" sz="1400" dirty="0">
                <a:effectLst/>
              </a:rPr>
              <a:t>Evidence that </a:t>
            </a:r>
            <a:r>
              <a:rPr lang="en-AU" sz="1400" b="1" dirty="0">
                <a:effectLst/>
                <a:latin typeface="+mj-lt"/>
              </a:rPr>
              <a:t>the applicant has the capacity and capability</a:t>
            </a:r>
            <a:r>
              <a:rPr lang="en-AU" sz="1400" dirty="0">
                <a:effectLst/>
              </a:rPr>
              <a:t> to execute the proposal and within the proposed timeframes.</a:t>
            </a:r>
          </a:p>
          <a:p>
            <a:pPr marL="342900" lvl="0" indent="-342900">
              <a:lnSpc>
                <a:spcPct val="90000"/>
              </a:lnSpc>
              <a:spcBef>
                <a:spcPts val="400"/>
              </a:spcBef>
              <a:spcAft>
                <a:spcPts val="400"/>
              </a:spcAft>
              <a:buFont typeface="Symbol" panose="05050102010706020507" pitchFamily="18" charset="2"/>
              <a:buChar char=""/>
              <a:tabLst>
                <a:tab pos="1620520" algn="l"/>
              </a:tabLst>
            </a:pPr>
            <a:r>
              <a:rPr lang="en-AU" sz="1400" dirty="0">
                <a:effectLst/>
              </a:rPr>
              <a:t>How the model </a:t>
            </a:r>
            <a:r>
              <a:rPr lang="en-AU" sz="1400" b="1" dirty="0">
                <a:effectLst/>
                <a:latin typeface="+mj-lt"/>
              </a:rPr>
              <a:t>reshapes service delivery or contributes to system transformation</a:t>
            </a:r>
            <a:r>
              <a:rPr lang="en-AU" sz="1400" dirty="0">
                <a:effectLst/>
                <a:latin typeface="+mj-lt"/>
              </a:rPr>
              <a:t>.</a:t>
            </a:r>
          </a:p>
        </p:txBody>
      </p:sp>
      <p:pic>
        <p:nvPicPr>
          <p:cNvPr id="4" name="Picture 3" descr="A red and black dot pattern&#10;&#10;Description automatically generated">
            <a:extLst>
              <a:ext uri="{FF2B5EF4-FFF2-40B4-BE49-F238E27FC236}">
                <a16:creationId xmlns:a16="http://schemas.microsoft.com/office/drawing/2014/main" id="{A89A215A-ECF6-FC79-DAFD-1C41332A93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5600" y="1800000"/>
            <a:ext cx="4060800" cy="4320000"/>
          </a:xfrm>
          <a:prstGeom prst="rect">
            <a:avLst/>
          </a:prstGeom>
          <a:noFill/>
        </p:spPr>
      </p:pic>
    </p:spTree>
    <p:extLst>
      <p:ext uri="{BB962C8B-B14F-4D97-AF65-F5344CB8AC3E}">
        <p14:creationId xmlns:p14="http://schemas.microsoft.com/office/powerpoint/2010/main" val="276493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882AD1-EB00-44C4-91C4-895F292B77FC}"/>
              </a:ext>
            </a:extLst>
          </p:cNvPr>
          <p:cNvSpPr>
            <a:spLocks noGrp="1"/>
          </p:cNvSpPr>
          <p:nvPr>
            <p:ph type="title"/>
          </p:nvPr>
        </p:nvSpPr>
        <p:spPr/>
        <p:txBody>
          <a:bodyPr/>
          <a:lstStyle/>
          <a:p>
            <a:r>
              <a:rPr lang="en-AU" dirty="0"/>
              <a:t>Acknowledgement</a:t>
            </a:r>
            <a:br>
              <a:rPr lang="en-AU" dirty="0"/>
            </a:br>
            <a:r>
              <a:rPr lang="en-AU" dirty="0"/>
              <a:t>of Country</a:t>
            </a:r>
          </a:p>
        </p:txBody>
      </p:sp>
      <p:sp>
        <p:nvSpPr>
          <p:cNvPr id="4" name="Text Placeholder 3">
            <a:extLst>
              <a:ext uri="{FF2B5EF4-FFF2-40B4-BE49-F238E27FC236}">
                <a16:creationId xmlns:a16="http://schemas.microsoft.com/office/drawing/2014/main" id="{93614B04-63BF-42AD-AD2E-E5927BC95FF2}"/>
              </a:ext>
            </a:extLst>
          </p:cNvPr>
          <p:cNvSpPr>
            <a:spLocks noGrp="1"/>
          </p:cNvSpPr>
          <p:nvPr>
            <p:ph type="body" sz="quarter" idx="14"/>
          </p:nvPr>
        </p:nvSpPr>
        <p:spPr/>
        <p:txBody>
          <a:bodyPr/>
          <a:lstStyle/>
          <a:p>
            <a:pPr algn="l"/>
            <a:r>
              <a:rPr lang="en-AU" sz="1800" b="0" i="0" dirty="0">
                <a:solidFill>
                  <a:srgbClr val="22272B"/>
                </a:solidFill>
                <a:effectLst/>
              </a:rPr>
              <a:t>I acknowledge the Traditional Custodians of the various lands on which we work today and the Aboriginal and Torres Strait Islander people participating in this meeting/webinar. </a:t>
            </a:r>
          </a:p>
          <a:p>
            <a:pPr algn="l"/>
            <a:r>
              <a:rPr lang="en-AU" sz="1800" b="0" i="0" dirty="0">
                <a:solidFill>
                  <a:srgbClr val="22272B"/>
                </a:solidFill>
                <a:effectLst/>
              </a:rPr>
              <a:t>I pay my respects to Elders past, present and emerging, and recognise and celebrate the diversity of Aboriginal peoples and their ongoing cultures and connections to the lands and waters of NSW.</a:t>
            </a:r>
          </a:p>
        </p:txBody>
      </p:sp>
    </p:spTree>
    <p:extLst>
      <p:ext uri="{BB962C8B-B14F-4D97-AF65-F5344CB8AC3E}">
        <p14:creationId xmlns:p14="http://schemas.microsoft.com/office/powerpoint/2010/main" val="2068440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414F-F4B6-2DAA-A440-24E5E528CE6F}"/>
              </a:ext>
            </a:extLst>
          </p:cNvPr>
          <p:cNvSpPr>
            <a:spLocks noGrp="1"/>
          </p:cNvSpPr>
          <p:nvPr>
            <p:ph type="ctrTitle"/>
          </p:nvPr>
        </p:nvSpPr>
        <p:spPr>
          <a:xfrm>
            <a:off x="441278" y="156228"/>
            <a:ext cx="9061200" cy="937634"/>
          </a:xfrm>
        </p:spPr>
        <p:txBody>
          <a:bodyPr/>
          <a:lstStyle/>
          <a:p>
            <a:r>
              <a:rPr lang="en-AU" dirty="0"/>
              <a:t>Application timelines</a:t>
            </a:r>
            <a:br>
              <a:rPr lang="en-AU" dirty="0"/>
            </a:br>
            <a:endParaRPr lang="en-AU" sz="4400" dirty="0"/>
          </a:p>
        </p:txBody>
      </p:sp>
      <p:pic>
        <p:nvPicPr>
          <p:cNvPr id="6" name="Picture 5" descr="A red and black logo&#10;&#10;Description automatically generated">
            <a:extLst>
              <a:ext uri="{FF2B5EF4-FFF2-40B4-BE49-F238E27FC236}">
                <a16:creationId xmlns:a16="http://schemas.microsoft.com/office/drawing/2014/main" id="{0FDCED13-5734-64F5-FDEB-09152BB48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800" y="5815347"/>
            <a:ext cx="619200" cy="682652"/>
          </a:xfrm>
          <a:prstGeom prst="rect">
            <a:avLst/>
          </a:prstGeom>
        </p:spPr>
      </p:pic>
      <p:sp>
        <p:nvSpPr>
          <p:cNvPr id="4" name="TextBox 3">
            <a:extLst>
              <a:ext uri="{FF2B5EF4-FFF2-40B4-BE49-F238E27FC236}">
                <a16:creationId xmlns:a16="http://schemas.microsoft.com/office/drawing/2014/main" id="{EFF5A5AC-C113-4425-4875-3FAEA73DA3DA}"/>
              </a:ext>
            </a:extLst>
          </p:cNvPr>
          <p:cNvSpPr txBox="1"/>
          <p:nvPr/>
        </p:nvSpPr>
        <p:spPr>
          <a:xfrm>
            <a:off x="728528" y="1459230"/>
            <a:ext cx="9714431" cy="3939540"/>
          </a:xfrm>
          <a:prstGeom prst="rect">
            <a:avLst/>
          </a:prstGeom>
          <a:noFill/>
        </p:spPr>
        <p:txBody>
          <a:bodyPr wrap="square">
            <a:spAutoFit/>
          </a:bodyPr>
          <a:lstStyle/>
          <a:p>
            <a:pPr>
              <a:spcBef>
                <a:spcPts val="600"/>
              </a:spcBef>
              <a:spcAft>
                <a:spcPts val="600"/>
              </a:spcAft>
              <a:tabLst>
                <a:tab pos="226695" algn="l"/>
                <a:tab pos="453390" algn="l"/>
                <a:tab pos="1620520" algn="l"/>
              </a:tabLst>
            </a:pPr>
            <a:r>
              <a:rPr lang="en-AU" sz="2000" b="1" dirty="0">
                <a:solidFill>
                  <a:srgbClr val="D7153A"/>
                </a:solidFill>
                <a:effectLst/>
                <a:latin typeface="+mj-lt"/>
                <a:ea typeface="SimSun" panose="02010600030101010101" pitchFamily="2" charset="-122"/>
                <a:cs typeface="Times New Roman" panose="02020603050405020304" pitchFamily="18" charset="0"/>
              </a:rPr>
              <a:t>Both HIF Grant Programs open on 11 September 2024 and remain open until 30 April 2025. </a:t>
            </a:r>
            <a:endParaRPr lang="en-AU" sz="2000" b="1" dirty="0">
              <a:solidFill>
                <a:srgbClr val="D7153A"/>
              </a:solidFill>
              <a:latin typeface="+mj-lt"/>
              <a:ea typeface="SimSun" panose="02010600030101010101" pitchFamily="2" charset="-122"/>
            </a:endParaRPr>
          </a:p>
          <a:p>
            <a:pPr marL="285750" indent="-285750">
              <a:spcBef>
                <a:spcPts val="600"/>
              </a:spcBef>
              <a:spcAft>
                <a:spcPts val="600"/>
              </a:spcAft>
              <a:buFont typeface="Arial" panose="020B0604020202020204" pitchFamily="34" charset="0"/>
              <a:buChar char="•"/>
              <a:tabLst>
                <a:tab pos="226695" algn="l"/>
                <a:tab pos="453390" algn="l"/>
                <a:tab pos="1620520" algn="l"/>
              </a:tabLst>
            </a:pPr>
            <a:r>
              <a:rPr lang="en-AU" sz="2000" dirty="0">
                <a:solidFill>
                  <a:srgbClr val="22272B"/>
                </a:solidFill>
                <a:effectLst/>
                <a:latin typeface="Public Sans Light" pitchFamily="2" charset="0"/>
                <a:ea typeface="SimSun" panose="02010600030101010101" pitchFamily="2" charset="-122"/>
                <a:cs typeface="Times New Roman" panose="02020603050405020304" pitchFamily="18" charset="0"/>
              </a:rPr>
              <a:t>Assessment of applications will be incremental, as follows:</a:t>
            </a:r>
            <a:endParaRPr lang="en-AU" sz="2000" dirty="0">
              <a:solidFill>
                <a:srgbClr val="FF0000"/>
              </a:solidFill>
              <a:effectLst/>
              <a:latin typeface="Calibri" panose="020F0502020204030204" pitchFamily="34" charset="0"/>
              <a:ea typeface="Calibri" panose="020F0502020204030204" pitchFamily="34" charset="0"/>
            </a:endParaRPr>
          </a:p>
          <a:p>
            <a:pPr marL="1162050" lvl="0" indent="-352425">
              <a:spcBef>
                <a:spcPts val="600"/>
              </a:spcBef>
              <a:spcAft>
                <a:spcPts val="600"/>
              </a:spcAft>
              <a:buFont typeface="Symbol" panose="05050102010706020507" pitchFamily="18" charset="2"/>
              <a:buChar char=""/>
              <a:tabLst>
                <a:tab pos="226695" algn="l"/>
                <a:tab pos="453390" algn="l"/>
                <a:tab pos="1620520" algn="l"/>
              </a:tabLst>
            </a:pPr>
            <a:r>
              <a:rPr lang="en-AU" sz="2000" dirty="0">
                <a:solidFill>
                  <a:srgbClr val="22272B"/>
                </a:solidFill>
                <a:effectLst/>
                <a:latin typeface="Public Sans Light" pitchFamily="2" charset="0"/>
                <a:ea typeface="SimSun" panose="02010600030101010101" pitchFamily="2" charset="-122"/>
                <a:cs typeface="Times New Roman" panose="02020603050405020304" pitchFamily="18" charset="0"/>
              </a:rPr>
              <a:t>Submitted applications received by 30 October 2024 will be assessed and    announced in November 2024.</a:t>
            </a:r>
            <a:endParaRPr lang="en-AU" sz="2000" dirty="0">
              <a:solidFill>
                <a:srgbClr val="FF0000"/>
              </a:solidFill>
              <a:effectLst/>
              <a:latin typeface="Calibri" panose="020F0502020204030204" pitchFamily="34" charset="0"/>
              <a:ea typeface="Calibri" panose="020F0502020204030204" pitchFamily="34" charset="0"/>
            </a:endParaRPr>
          </a:p>
          <a:p>
            <a:pPr marL="1162050" lvl="0" indent="-352425">
              <a:spcBef>
                <a:spcPts val="600"/>
              </a:spcBef>
              <a:spcAft>
                <a:spcPts val="600"/>
              </a:spcAft>
              <a:buFont typeface="Symbol" panose="05050102010706020507" pitchFamily="18" charset="2"/>
              <a:buChar char=""/>
              <a:tabLst>
                <a:tab pos="226695" algn="l"/>
                <a:tab pos="453390" algn="l"/>
                <a:tab pos="1620520" algn="l"/>
              </a:tabLst>
            </a:pPr>
            <a:r>
              <a:rPr lang="en-AU" sz="2000" dirty="0">
                <a:solidFill>
                  <a:srgbClr val="22272B"/>
                </a:solidFill>
                <a:effectLst/>
                <a:latin typeface="Public Sans Light" pitchFamily="2" charset="0"/>
                <a:ea typeface="SimSun" panose="02010600030101010101" pitchFamily="2" charset="-122"/>
                <a:cs typeface="Times New Roman" panose="02020603050405020304" pitchFamily="18" charset="0"/>
              </a:rPr>
              <a:t>Submitted applications received by 14 February 2025 will be assessed and   announced in March 2025.</a:t>
            </a:r>
            <a:endParaRPr lang="en-AU" sz="2000" dirty="0">
              <a:solidFill>
                <a:srgbClr val="FF0000"/>
              </a:solidFill>
              <a:effectLst/>
              <a:latin typeface="Calibri" panose="020F0502020204030204" pitchFamily="34" charset="0"/>
              <a:ea typeface="Calibri" panose="020F0502020204030204" pitchFamily="34" charset="0"/>
            </a:endParaRPr>
          </a:p>
          <a:p>
            <a:pPr marL="285750" indent="-285750">
              <a:spcBef>
                <a:spcPts val="600"/>
              </a:spcBef>
              <a:spcAft>
                <a:spcPts val="600"/>
              </a:spcAft>
              <a:buFont typeface="Arial" panose="020B0604020202020204" pitchFamily="34" charset="0"/>
              <a:buChar char="•"/>
              <a:tabLst>
                <a:tab pos="226695" algn="l"/>
                <a:tab pos="453390" algn="l"/>
                <a:tab pos="1620520" algn="l"/>
              </a:tabLst>
            </a:pPr>
            <a:r>
              <a:rPr lang="en-AU" sz="2000" dirty="0">
                <a:solidFill>
                  <a:srgbClr val="22272B"/>
                </a:solidFill>
                <a:effectLst/>
                <a:latin typeface="Public Sans Light" pitchFamily="2" charset="0"/>
                <a:ea typeface="SimSun" panose="02010600030101010101" pitchFamily="2" charset="-122"/>
                <a:cs typeface="Times New Roman" panose="02020603050405020304" pitchFamily="18" charset="0"/>
              </a:rPr>
              <a:t>Organisations can submit an application at any time within that period. </a:t>
            </a:r>
            <a:endParaRPr lang="en-AU" sz="2000" dirty="0">
              <a:solidFill>
                <a:srgbClr val="FF0000"/>
              </a:solidFill>
              <a:latin typeface="Calibri" panose="020F0502020204030204" pitchFamily="34" charset="0"/>
              <a:ea typeface="SimSun" panose="02010600030101010101" pitchFamily="2" charset="-122"/>
            </a:endParaRPr>
          </a:p>
          <a:p>
            <a:pPr marL="1162050" lvl="0" indent="-352425">
              <a:spcBef>
                <a:spcPts val="600"/>
              </a:spcBef>
              <a:spcAft>
                <a:spcPts val="600"/>
              </a:spcAft>
              <a:buFont typeface="Symbol" panose="05050102010706020507" pitchFamily="18" charset="2"/>
              <a:buChar char=""/>
              <a:tabLst>
                <a:tab pos="226695" algn="l"/>
                <a:tab pos="453390" algn="l"/>
                <a:tab pos="1620520" algn="l"/>
              </a:tabLst>
            </a:pPr>
            <a:r>
              <a:rPr lang="en-AU" sz="2000" dirty="0">
                <a:solidFill>
                  <a:srgbClr val="22272B"/>
                </a:solidFill>
                <a:effectLst/>
                <a:latin typeface="Public Sans Light" pitchFamily="2" charset="0"/>
                <a:ea typeface="SimSun" panose="02010600030101010101" pitchFamily="2" charset="-122"/>
                <a:cs typeface="Times New Roman" panose="02020603050405020304" pitchFamily="18" charset="0"/>
              </a:rPr>
              <a:t>Submitted applications received by 30 April 2025 will be assessed and         announced in May 2025.</a:t>
            </a:r>
            <a:endParaRPr lang="en-AU" sz="2000" dirty="0">
              <a:solidFill>
                <a:srgbClr val="FF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79381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414F-F4B6-2DAA-A440-24E5E528CE6F}"/>
              </a:ext>
            </a:extLst>
          </p:cNvPr>
          <p:cNvSpPr>
            <a:spLocks noGrp="1"/>
          </p:cNvSpPr>
          <p:nvPr>
            <p:ph type="ctrTitle"/>
          </p:nvPr>
        </p:nvSpPr>
        <p:spPr>
          <a:xfrm>
            <a:off x="1159125" y="1401510"/>
            <a:ext cx="10420426" cy="3888337"/>
          </a:xfrm>
        </p:spPr>
        <p:txBody>
          <a:bodyPr/>
          <a:lstStyle/>
          <a:p>
            <a:r>
              <a:rPr lang="en-AU" sz="4400" dirty="0"/>
              <a:t>Submitting a Grant Application:</a:t>
            </a:r>
            <a:br>
              <a:rPr lang="en-AU" sz="4400" dirty="0"/>
            </a:br>
            <a:br>
              <a:rPr lang="en-AU" sz="4400" dirty="0"/>
            </a:br>
            <a:r>
              <a:rPr lang="en-AU" sz="2000" dirty="0"/>
              <a:t>All grant programs fall under the NSW Grant Administration Guide </a:t>
            </a:r>
            <a:br>
              <a:rPr lang="en-AU" sz="2000" dirty="0"/>
            </a:br>
            <a:br>
              <a:rPr lang="en-AU" sz="2000" dirty="0"/>
            </a:br>
            <a:r>
              <a:rPr lang="en-AU" sz="2000" dirty="0"/>
              <a:t>Both Grant programs as an Open Competitive processes</a:t>
            </a:r>
            <a:br>
              <a:rPr lang="en-AU" sz="2000" dirty="0"/>
            </a:br>
            <a:br>
              <a:rPr lang="en-AU" sz="2000" dirty="0"/>
            </a:br>
            <a:r>
              <a:rPr lang="en-AU" sz="2000" dirty="0"/>
              <a:t>Grant applications will be assessed against the assessment criteria so please ensure that you address these for each program separately.</a:t>
            </a:r>
            <a:br>
              <a:rPr lang="en-AU" sz="2000" dirty="0"/>
            </a:br>
            <a:br>
              <a:rPr lang="en-AU" sz="2000" dirty="0"/>
            </a:br>
            <a:r>
              <a:rPr lang="en-AU" sz="2000" dirty="0"/>
              <a:t>Use the resources and supporting documents that are listed on the </a:t>
            </a:r>
            <a:r>
              <a:rPr lang="en-AU" sz="2000" dirty="0">
                <a:hlinkClick r:id="rId2"/>
              </a:rPr>
              <a:t>DCJ Grants Page</a:t>
            </a:r>
            <a:endParaRPr lang="en-AU" sz="4400" dirty="0"/>
          </a:p>
        </p:txBody>
      </p:sp>
      <p:pic>
        <p:nvPicPr>
          <p:cNvPr id="6" name="Picture 5" descr="A red and black logo&#10;&#10;Description automatically generated">
            <a:extLst>
              <a:ext uri="{FF2B5EF4-FFF2-40B4-BE49-F238E27FC236}">
                <a16:creationId xmlns:a16="http://schemas.microsoft.com/office/drawing/2014/main" id="{0FDCED13-5734-64F5-FDEB-09152BB481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8800" y="5815347"/>
            <a:ext cx="619200" cy="682652"/>
          </a:xfrm>
          <a:prstGeom prst="rect">
            <a:avLst/>
          </a:prstGeom>
        </p:spPr>
      </p:pic>
    </p:spTree>
    <p:extLst>
      <p:ext uri="{BB962C8B-B14F-4D97-AF65-F5344CB8AC3E}">
        <p14:creationId xmlns:p14="http://schemas.microsoft.com/office/powerpoint/2010/main" val="1784130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hevron 4">
            <a:extLst>
              <a:ext uri="{FF2B5EF4-FFF2-40B4-BE49-F238E27FC236}">
                <a16:creationId xmlns:a16="http://schemas.microsoft.com/office/drawing/2014/main" id="{188268A5-E1F6-777D-F05E-B6D1122CEA91}"/>
              </a:ext>
            </a:extLst>
          </p:cNvPr>
          <p:cNvSpPr/>
          <p:nvPr/>
        </p:nvSpPr>
        <p:spPr>
          <a:xfrm>
            <a:off x="91032" y="1336410"/>
            <a:ext cx="5166583" cy="3855106"/>
          </a:xfrm>
          <a:prstGeom prst="chevron">
            <a:avLst/>
          </a:prstGeom>
          <a:solidFill>
            <a:schemeClr val="tx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309">
              <a:lnSpc>
                <a:spcPts val="1900"/>
              </a:lnSpc>
            </a:pPr>
            <a:r>
              <a:rPr lang="en-US" sz="1200" kern="0" dirty="0">
                <a:solidFill>
                  <a:prstClr val="black"/>
                </a:solidFill>
              </a:rPr>
              <a:t>Eligible organisations are </a:t>
            </a:r>
          </a:p>
          <a:p>
            <a:pPr algn="ctr" defTabSz="914309">
              <a:lnSpc>
                <a:spcPts val="1900"/>
              </a:lnSpc>
            </a:pPr>
            <a:r>
              <a:rPr lang="en-US" sz="1200" kern="0" spc="-20" dirty="0">
                <a:solidFill>
                  <a:prstClr val="black"/>
                </a:solidFill>
              </a:rPr>
              <a:t>invited to apply through a one-step application</a:t>
            </a:r>
            <a:r>
              <a:rPr lang="en-US" sz="1200" kern="0" dirty="0">
                <a:solidFill>
                  <a:prstClr val="black"/>
                </a:solidFill>
              </a:rPr>
              <a:t> </a:t>
            </a:r>
            <a:r>
              <a:rPr lang="en-US" sz="1200" kern="0" spc="-10" dirty="0">
                <a:solidFill>
                  <a:prstClr val="black"/>
                </a:solidFill>
              </a:rPr>
              <a:t>process using SmartyGrants via: DCJ Grants – Service Provider page https://dcj.nsw.gov.au/service-providers/grants.html</a:t>
            </a:r>
            <a:endParaRPr lang="en-US" sz="1200" kern="0" spc="-10" dirty="0">
              <a:solidFill>
                <a:prstClr val="black"/>
              </a:solidFill>
              <a:highlight>
                <a:srgbClr val="FFFF00"/>
              </a:highlight>
            </a:endParaRPr>
          </a:p>
        </p:txBody>
      </p:sp>
      <p:sp>
        <p:nvSpPr>
          <p:cNvPr id="6" name="Title 20">
            <a:extLst>
              <a:ext uri="{FF2B5EF4-FFF2-40B4-BE49-F238E27FC236}">
                <a16:creationId xmlns:a16="http://schemas.microsoft.com/office/drawing/2014/main" id="{D5FE2D48-D92B-C579-27D2-A1259F39E8C7}"/>
              </a:ext>
            </a:extLst>
          </p:cNvPr>
          <p:cNvSpPr txBox="1">
            <a:spLocks/>
          </p:cNvSpPr>
          <p:nvPr/>
        </p:nvSpPr>
        <p:spPr>
          <a:xfrm>
            <a:off x="6411594" y="461473"/>
            <a:ext cx="5529032" cy="5409160"/>
          </a:xfrm>
          <a:prstGeom prst="rect">
            <a:avLst/>
          </a:prstGeom>
        </p:spPr>
        <p:txBody>
          <a:bodyPr/>
          <a:lst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a:lstStyle>
          <a:p>
            <a:br>
              <a:rPr lang="en-AU" dirty="0">
                <a:solidFill>
                  <a:schemeClr val="tx1"/>
                </a:solidFill>
              </a:rPr>
            </a:br>
            <a:endParaRPr lang="en-AU" dirty="0">
              <a:solidFill>
                <a:schemeClr val="tx1"/>
              </a:solidFill>
            </a:endParaRPr>
          </a:p>
        </p:txBody>
      </p:sp>
      <p:sp>
        <p:nvSpPr>
          <p:cNvPr id="7" name="TextBox 6">
            <a:extLst>
              <a:ext uri="{FF2B5EF4-FFF2-40B4-BE49-F238E27FC236}">
                <a16:creationId xmlns:a16="http://schemas.microsoft.com/office/drawing/2014/main" id="{0950C539-AA3B-C6CD-6A5B-C6399AC132BC}"/>
              </a:ext>
            </a:extLst>
          </p:cNvPr>
          <p:cNvSpPr txBox="1"/>
          <p:nvPr/>
        </p:nvSpPr>
        <p:spPr>
          <a:xfrm>
            <a:off x="881946" y="5537063"/>
            <a:ext cx="4215327" cy="1136595"/>
          </a:xfrm>
          <a:prstGeom prst="rect">
            <a:avLst/>
          </a:prstGeom>
          <a:noFill/>
        </p:spPr>
        <p:txBody>
          <a:bodyPr wrap="square" lIns="0" tIns="0" rIns="0" bIns="0" rtlCol="0">
            <a:noAutofit/>
          </a:bodyPr>
          <a:lstStyle/>
          <a:p>
            <a:pPr defTabSz="914309"/>
            <a:r>
              <a:rPr lang="en-AU" sz="2000" b="1" kern="0" dirty="0">
                <a:solidFill>
                  <a:prstClr val="black"/>
                </a:solidFill>
              </a:rPr>
              <a:t>Web pages: </a:t>
            </a:r>
          </a:p>
          <a:p>
            <a:r>
              <a:rPr lang="en-AU" sz="1800" u="sng" dirty="0">
                <a:solidFill>
                  <a:srgbClr val="0563C1"/>
                </a:solidFill>
                <a:effectLst/>
                <a:latin typeface="Calibri" panose="020F0502020204030204" pitchFamily="34" charset="0"/>
                <a:ea typeface="Calibri" panose="020F0502020204030204" pitchFamily="34" charset="0"/>
                <a:hlinkClick r:id="rId2"/>
              </a:rPr>
              <a:t>Service Reform and Innovation Grant</a:t>
            </a:r>
            <a:endParaRPr lang="en-AU" sz="1800" dirty="0">
              <a:effectLst/>
              <a:latin typeface="Calibri" panose="020F0502020204030204" pitchFamily="34" charset="0"/>
              <a:ea typeface="Calibri" panose="020F0502020204030204" pitchFamily="34" charset="0"/>
            </a:endParaRPr>
          </a:p>
          <a:p>
            <a:r>
              <a:rPr lang="en-AU" sz="1800" u="sng" dirty="0">
                <a:solidFill>
                  <a:srgbClr val="0563C1"/>
                </a:solidFill>
                <a:effectLst/>
                <a:latin typeface="Calibri" panose="020F0502020204030204" pitchFamily="34" charset="0"/>
                <a:ea typeface="Calibri" panose="020F0502020204030204" pitchFamily="34" charset="0"/>
                <a:hlinkClick r:id="rId3"/>
              </a:rPr>
              <a:t>Reforming Temporary Accommodation Grant</a:t>
            </a:r>
            <a:endParaRPr lang="en-AU" sz="1800" dirty="0">
              <a:effectLst/>
              <a:latin typeface="Calibri" panose="020F0502020204030204" pitchFamily="34" charset="0"/>
              <a:ea typeface="Calibri" panose="020F0502020204030204" pitchFamily="34" charset="0"/>
            </a:endParaRPr>
          </a:p>
        </p:txBody>
      </p:sp>
      <p:sp>
        <p:nvSpPr>
          <p:cNvPr id="9" name="Title 1">
            <a:extLst>
              <a:ext uri="{FF2B5EF4-FFF2-40B4-BE49-F238E27FC236}">
                <a16:creationId xmlns:a16="http://schemas.microsoft.com/office/drawing/2014/main" id="{C13E9E81-0C9B-4270-E9AC-DA5812CCB76C}"/>
              </a:ext>
            </a:extLst>
          </p:cNvPr>
          <p:cNvSpPr txBox="1">
            <a:spLocks/>
          </p:cNvSpPr>
          <p:nvPr/>
        </p:nvSpPr>
        <p:spPr>
          <a:xfrm>
            <a:off x="251374" y="184342"/>
            <a:ext cx="11540159" cy="803025"/>
          </a:xfrm>
          <a:prstGeom prst="rect">
            <a:avLst/>
          </a:prstGeom>
          <a:noFill/>
        </p:spPr>
        <p:txBody>
          <a:bodyPr vert="horz" wrap="square" lIns="0" tIns="0" rIns="0" bIns="0" rtlCol="0" anchor="ctr" anchorCtr="0">
            <a:noAutofit/>
          </a:bodyPr>
          <a:lstStyle>
            <a:lvl1pPr defTabSz="914377">
              <a:lnSpc>
                <a:spcPct val="100000"/>
              </a:lnSpc>
              <a:spcBef>
                <a:spcPct val="0"/>
              </a:spcBef>
              <a:buNone/>
              <a:defRPr lang="en-AU" sz="4400" b="1" dirty="0">
                <a:solidFill>
                  <a:schemeClr val="accent2">
                    <a:lumMod val="75000"/>
                  </a:schemeClr>
                </a:solidFill>
              </a:defRPr>
            </a:lvl1pPr>
          </a:lstStyle>
          <a:p>
            <a:r>
              <a:rPr lang="en-AU" dirty="0">
                <a:latin typeface="+mj-lt"/>
              </a:rPr>
              <a:t>How to apply</a:t>
            </a:r>
          </a:p>
        </p:txBody>
      </p:sp>
      <p:pic>
        <p:nvPicPr>
          <p:cNvPr id="3" name="Picture 2">
            <a:extLst>
              <a:ext uri="{FF2B5EF4-FFF2-40B4-BE49-F238E27FC236}">
                <a16:creationId xmlns:a16="http://schemas.microsoft.com/office/drawing/2014/main" id="{4588114D-AC2F-CF4F-A76C-42F55320E772}"/>
              </a:ext>
            </a:extLst>
          </p:cNvPr>
          <p:cNvPicPr>
            <a:picLocks noChangeAspect="1"/>
          </p:cNvPicPr>
          <p:nvPr/>
        </p:nvPicPr>
        <p:blipFill>
          <a:blip r:embed="rId4"/>
          <a:stretch>
            <a:fillRect/>
          </a:stretch>
        </p:blipFill>
        <p:spPr>
          <a:xfrm>
            <a:off x="5257615" y="810515"/>
            <a:ext cx="6843353" cy="5060118"/>
          </a:xfrm>
          <a:prstGeom prst="rect">
            <a:avLst/>
          </a:prstGeom>
        </p:spPr>
      </p:pic>
    </p:spTree>
    <p:extLst>
      <p:ext uri="{BB962C8B-B14F-4D97-AF65-F5344CB8AC3E}">
        <p14:creationId xmlns:p14="http://schemas.microsoft.com/office/powerpoint/2010/main" val="4240936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DFE9-8A90-1B1A-1FC2-E31C70305743}"/>
              </a:ext>
            </a:extLst>
          </p:cNvPr>
          <p:cNvSpPr>
            <a:spLocks noGrp="1"/>
          </p:cNvSpPr>
          <p:nvPr>
            <p:ph type="title"/>
          </p:nvPr>
        </p:nvSpPr>
        <p:spPr>
          <a:xfrm>
            <a:off x="375239" y="672531"/>
            <a:ext cx="10080000" cy="733419"/>
          </a:xfrm>
        </p:spPr>
        <p:txBody>
          <a:bodyPr/>
          <a:lstStyle/>
          <a:p>
            <a:r>
              <a:rPr lang="en-US" dirty="0">
                <a:solidFill>
                  <a:srgbClr val="21272B"/>
                </a:solidFill>
                <a:latin typeface="Public Sans Light" panose="02020603050405020304" pitchFamily="2"/>
              </a:rPr>
              <a:t>Joint application (Subcontracting) </a:t>
            </a:r>
            <a:endParaRPr lang="en-AU" dirty="0"/>
          </a:p>
        </p:txBody>
      </p:sp>
      <p:sp>
        <p:nvSpPr>
          <p:cNvPr id="5" name="Rectangle 4">
            <a:extLst>
              <a:ext uri="{FF2B5EF4-FFF2-40B4-BE49-F238E27FC236}">
                <a16:creationId xmlns:a16="http://schemas.microsoft.com/office/drawing/2014/main" id="{839E7FDB-5097-CEBC-6D6C-6FD3CF8E0561}"/>
              </a:ext>
            </a:extLst>
          </p:cNvPr>
          <p:cNvSpPr/>
          <p:nvPr/>
        </p:nvSpPr>
        <p:spPr>
          <a:xfrm>
            <a:off x="1263472" y="2032447"/>
            <a:ext cx="3885694" cy="2283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914309">
              <a:lnSpc>
                <a:spcPts val="1800"/>
              </a:lnSpc>
              <a:spcBef>
                <a:spcPts val="1350"/>
              </a:spcBef>
            </a:pPr>
            <a:endParaRPr lang="en-US" sz="1800" b="1" kern="0" dirty="0">
              <a:solidFill>
                <a:srgbClr val="FFFFFF"/>
              </a:solidFill>
              <a:latin typeface="Public Sans Light" panose="02020603050405020304" pitchFamily="2"/>
            </a:endParaRPr>
          </a:p>
          <a:p>
            <a:pPr algn="ctr" defTabSz="914309">
              <a:lnSpc>
                <a:spcPts val="1800"/>
              </a:lnSpc>
              <a:spcBef>
                <a:spcPts val="1350"/>
              </a:spcBef>
            </a:pPr>
            <a:r>
              <a:rPr lang="en-US" sz="1800" b="1" kern="0" dirty="0">
                <a:solidFill>
                  <a:prstClr val="white"/>
                </a:solidFill>
                <a:latin typeface="+mj-lt"/>
              </a:rPr>
              <a:t>We will only award a grant to a single eligible organisation</a:t>
            </a:r>
          </a:p>
          <a:p>
            <a:pPr algn="ctr" defTabSz="914309">
              <a:lnSpc>
                <a:spcPts val="1900"/>
              </a:lnSpc>
              <a:spcBef>
                <a:spcPts val="1920"/>
              </a:spcBef>
            </a:pPr>
            <a:r>
              <a:rPr lang="en-US" sz="1800" kern="0" dirty="0">
                <a:solidFill>
                  <a:prstClr val="white"/>
                </a:solidFill>
                <a:latin typeface="Public Sans Light" panose="02020603050405020304" pitchFamily="2"/>
              </a:rPr>
              <a:t>Organisations can work together through one lead organisation using</a:t>
            </a:r>
          </a:p>
          <a:p>
            <a:pPr algn="ctr" defTabSz="914309">
              <a:lnSpc>
                <a:spcPts val="1900"/>
              </a:lnSpc>
            </a:pPr>
            <a:r>
              <a:rPr lang="en-US" sz="1800" kern="0" dirty="0">
                <a:solidFill>
                  <a:prstClr val="white"/>
                </a:solidFill>
                <a:latin typeface="Public Sans Light" panose="02020603050405020304" pitchFamily="2"/>
              </a:rPr>
              <a:t>subcontracting arrangements between them</a:t>
            </a:r>
            <a:r>
              <a:rPr lang="en-US" sz="1800" kern="0" dirty="0">
                <a:solidFill>
                  <a:prstClr val="black"/>
                </a:solidFill>
                <a:latin typeface="Public Sans Light" panose="02020603050405020304" pitchFamily="2"/>
              </a:rPr>
              <a:t>. </a:t>
            </a:r>
          </a:p>
        </p:txBody>
      </p:sp>
      <p:sp>
        <p:nvSpPr>
          <p:cNvPr id="9" name="Rectangle 8">
            <a:extLst>
              <a:ext uri="{FF2B5EF4-FFF2-40B4-BE49-F238E27FC236}">
                <a16:creationId xmlns:a16="http://schemas.microsoft.com/office/drawing/2014/main" id="{4CE9AD2D-1EE9-5578-C3F6-9830F2315138}"/>
              </a:ext>
            </a:extLst>
          </p:cNvPr>
          <p:cNvSpPr/>
          <p:nvPr/>
        </p:nvSpPr>
        <p:spPr>
          <a:xfrm>
            <a:off x="6799304" y="4585623"/>
            <a:ext cx="4020105" cy="9797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914309"/>
            <a:r>
              <a:rPr lang="en-AU" sz="1800" kern="0" dirty="0">
                <a:solidFill>
                  <a:prstClr val="white"/>
                </a:solidFill>
                <a:latin typeface="+mj-lt"/>
              </a:rPr>
              <a:t>Fo</a:t>
            </a:r>
            <a:r>
              <a:rPr lang="en-AU" sz="1600" kern="0" dirty="0">
                <a:solidFill>
                  <a:prstClr val="white"/>
                </a:solidFill>
                <a:latin typeface="+mj-lt"/>
              </a:rPr>
              <a:t>r example, an un-incorporated </a:t>
            </a:r>
          </a:p>
          <a:p>
            <a:pPr algn="ctr" defTabSz="914309"/>
            <a:r>
              <a:rPr lang="en-AU" sz="1600" kern="0" dirty="0">
                <a:solidFill>
                  <a:prstClr val="white"/>
                </a:solidFill>
                <a:latin typeface="+mj-lt"/>
              </a:rPr>
              <a:t>community organisation can be a project partner of an eligible organisation.</a:t>
            </a:r>
          </a:p>
        </p:txBody>
      </p:sp>
      <p:pic>
        <p:nvPicPr>
          <p:cNvPr id="11" name="Picture 10">
            <a:extLst>
              <a:ext uri="{FF2B5EF4-FFF2-40B4-BE49-F238E27FC236}">
                <a16:creationId xmlns:a16="http://schemas.microsoft.com/office/drawing/2014/main" id="{9A3F5515-3A6F-20DD-D07A-C14D8C9CB808}"/>
              </a:ext>
            </a:extLst>
          </p:cNvPr>
          <p:cNvPicPr>
            <a:picLocks noChangeAspect="1"/>
          </p:cNvPicPr>
          <p:nvPr/>
        </p:nvPicPr>
        <p:blipFill>
          <a:blip r:embed="rId2"/>
          <a:stretch>
            <a:fillRect/>
          </a:stretch>
        </p:blipFill>
        <p:spPr>
          <a:xfrm>
            <a:off x="460208" y="5835263"/>
            <a:ext cx="612334" cy="622220"/>
          </a:xfrm>
          <a:prstGeom prst="rect">
            <a:avLst/>
          </a:prstGeom>
        </p:spPr>
      </p:pic>
      <p:sp>
        <p:nvSpPr>
          <p:cNvPr id="12" name="Rectangle 11">
            <a:extLst>
              <a:ext uri="{FF2B5EF4-FFF2-40B4-BE49-F238E27FC236}">
                <a16:creationId xmlns:a16="http://schemas.microsoft.com/office/drawing/2014/main" id="{C03CC844-5D72-58F8-0CDA-543DB642BE01}"/>
              </a:ext>
            </a:extLst>
          </p:cNvPr>
          <p:cNvSpPr/>
          <p:nvPr/>
        </p:nvSpPr>
        <p:spPr>
          <a:xfrm>
            <a:off x="1072542" y="5835263"/>
            <a:ext cx="9967186" cy="622220"/>
          </a:xfrm>
          <a:prstGeom prst="rect">
            <a:avLst/>
          </a:prstGeom>
          <a:solidFill>
            <a:srgbClr val="F6ACB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309"/>
            <a:r>
              <a:rPr lang="en-AU" sz="1600" kern="0" dirty="0">
                <a:solidFill>
                  <a:srgbClr val="B31166"/>
                </a:solidFill>
                <a:latin typeface="Public Sans" pitchFamily="2" charset="0"/>
              </a:rPr>
              <a:t>Fo</a:t>
            </a:r>
            <a:r>
              <a:rPr lang="en-AU" sz="1400" kern="0" dirty="0">
                <a:solidFill>
                  <a:srgbClr val="B31166"/>
                </a:solidFill>
                <a:latin typeface="Public Sans" pitchFamily="2" charset="0"/>
              </a:rPr>
              <a:t>r more information about Subcontracting please refer to the Grant Program FAQs, and </a:t>
            </a:r>
            <a:r>
              <a:rPr lang="en-AU" sz="1400" kern="0" dirty="0">
                <a:solidFill>
                  <a:srgbClr val="B31166"/>
                </a:solidFill>
                <a:latin typeface="Public Sans" pitchFamily="2" charset="0"/>
                <a:hlinkClick r:id="rId3">
                  <a:extLst>
                    <a:ext uri="{A12FA001-AC4F-418D-AE19-62706E023703}">
                      <ahyp:hlinkClr xmlns:ahyp="http://schemas.microsoft.com/office/drawing/2018/hyperlinkcolor" val="tx"/>
                    </a:ext>
                  </a:extLst>
                </a:hlinkClick>
              </a:rPr>
              <a:t>DCJ Subcontracting Policy</a:t>
            </a:r>
            <a:r>
              <a:rPr lang="en-AU" sz="1400" kern="0" dirty="0">
                <a:solidFill>
                  <a:prstClr val="white"/>
                </a:solidFill>
                <a:latin typeface="Public Sans" pitchFamily="2" charset="0"/>
              </a:rPr>
              <a:t>. </a:t>
            </a:r>
          </a:p>
        </p:txBody>
      </p:sp>
      <p:pic>
        <p:nvPicPr>
          <p:cNvPr id="2052" name="Picture 4" descr="Collaboration - Free hands and gestures ic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7670" y="1972367"/>
            <a:ext cx="2343374" cy="23433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41FA8FF1-3C44-7C48-5AC6-32C14B5079B9}"/>
              </a:ext>
            </a:extLst>
          </p:cNvPr>
          <p:cNvCxnSpPr/>
          <p:nvPr/>
        </p:nvCxnSpPr>
        <p:spPr>
          <a:xfrm>
            <a:off x="5227101" y="3879215"/>
            <a:ext cx="1486860" cy="1098984"/>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06820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13B1D87-F8CB-D161-C474-8A1731A80D72}"/>
              </a:ext>
            </a:extLst>
          </p:cNvPr>
          <p:cNvSpPr txBox="1">
            <a:spLocks/>
          </p:cNvSpPr>
          <p:nvPr/>
        </p:nvSpPr>
        <p:spPr>
          <a:xfrm>
            <a:off x="360001" y="360400"/>
            <a:ext cx="10080000" cy="490962"/>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defTabSz="914286"/>
            <a:r>
              <a:rPr lang="en-AU" dirty="0">
                <a:solidFill>
                  <a:prstClr val="black"/>
                </a:solidFill>
                <a:latin typeface="Century Gothic" panose="020B0502020202020204"/>
              </a:rPr>
              <a:t>Assessment process </a:t>
            </a:r>
            <a:endParaRPr lang="en-AU" dirty="0">
              <a:solidFill>
                <a:prstClr val="black"/>
              </a:solidFill>
              <a:highlight>
                <a:srgbClr val="FFFF00"/>
              </a:highlight>
              <a:latin typeface="Century Gothic" panose="020B0502020202020204"/>
            </a:endParaRPr>
          </a:p>
        </p:txBody>
      </p:sp>
      <p:sp>
        <p:nvSpPr>
          <p:cNvPr id="4" name="TextBox 3">
            <a:extLst>
              <a:ext uri="{FF2B5EF4-FFF2-40B4-BE49-F238E27FC236}">
                <a16:creationId xmlns:a16="http://schemas.microsoft.com/office/drawing/2014/main" id="{A8B79C9C-D89C-D60C-3798-37D89551A4E8}"/>
              </a:ext>
            </a:extLst>
          </p:cNvPr>
          <p:cNvSpPr txBox="1"/>
          <p:nvPr/>
        </p:nvSpPr>
        <p:spPr>
          <a:xfrm>
            <a:off x="518092" y="851362"/>
            <a:ext cx="10605908" cy="646247"/>
          </a:xfrm>
          <a:prstGeom prst="rect">
            <a:avLst/>
          </a:prstGeom>
          <a:noFill/>
        </p:spPr>
        <p:txBody>
          <a:bodyPr wrap="square">
            <a:spAutoFit/>
          </a:bodyPr>
          <a:lstStyle/>
          <a:p>
            <a:pPr marL="0" lvl="1" defTabSz="914309"/>
            <a:r>
              <a:rPr lang="en-AU" sz="1800" i="1" kern="0" dirty="0">
                <a:solidFill>
                  <a:sysClr val="windowText" lastClr="000000"/>
                </a:solidFill>
              </a:rPr>
              <a:t>Grant applications will be assessed against eligibility and assessment </a:t>
            </a:r>
          </a:p>
          <a:p>
            <a:pPr marL="0" lvl="1" defTabSz="914309"/>
            <a:r>
              <a:rPr lang="en-AU" sz="1800" i="1" kern="0" dirty="0">
                <a:solidFill>
                  <a:sysClr val="windowText" lastClr="000000"/>
                </a:solidFill>
              </a:rPr>
              <a:t>criteria, and program prioritisation. </a:t>
            </a:r>
          </a:p>
        </p:txBody>
      </p:sp>
      <p:pic>
        <p:nvPicPr>
          <p:cNvPr id="7" name="Picture 6">
            <a:extLst>
              <a:ext uri="{FF2B5EF4-FFF2-40B4-BE49-F238E27FC236}">
                <a16:creationId xmlns:a16="http://schemas.microsoft.com/office/drawing/2014/main" id="{CE4A64BC-1588-8EF2-4BFF-0E42887C212A}"/>
              </a:ext>
            </a:extLst>
          </p:cNvPr>
          <p:cNvPicPr/>
          <p:nvPr/>
        </p:nvPicPr>
        <p:blipFill>
          <a:blip r:embed="rId2">
            <a:duotone>
              <a:schemeClr val="accent2">
                <a:shade val="45000"/>
                <a:satMod val="135000"/>
              </a:schemeClr>
              <a:prstClr val="white"/>
            </a:duotone>
          </a:blip>
          <a:stretch>
            <a:fillRect/>
          </a:stretch>
        </p:blipFill>
        <p:spPr>
          <a:xfrm>
            <a:off x="854214" y="2282244"/>
            <a:ext cx="10629786" cy="4045750"/>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Text Placeholder 8">
            <a:extLst>
              <a:ext uri="{FF2B5EF4-FFF2-40B4-BE49-F238E27FC236}">
                <a16:creationId xmlns:a16="http://schemas.microsoft.com/office/drawing/2014/main" id="{DF1E7F19-5E61-AFD6-9D9E-5D10FD6FCDBD}"/>
              </a:ext>
            </a:extLst>
          </p:cNvPr>
          <p:cNvSpPr txBox="1">
            <a:spLocks/>
          </p:cNvSpPr>
          <p:nvPr/>
        </p:nvSpPr>
        <p:spPr>
          <a:xfrm>
            <a:off x="1142320" y="2498201"/>
            <a:ext cx="2419670" cy="1118089"/>
          </a:xfrm>
          <a:prstGeom prst="rect">
            <a:avLst/>
          </a:prstGeom>
          <a:noFill/>
          <a:ln w="0" cmpd="sng">
            <a:noFill/>
            <a:prstDash val="solid"/>
          </a:ln>
        </p:spPr>
        <p:txBody>
          <a:bodyPr vert="horz" lIns="0" tIns="0" rIns="0" bIns="0" anchor="t"/>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286">
              <a:lnSpc>
                <a:spcPts val="1600"/>
              </a:lnSpc>
              <a:spcAft>
                <a:spcPts val="0"/>
              </a:spcAft>
            </a:pPr>
            <a:r>
              <a:rPr lang="en-US" sz="1600" b="1" spc="35" dirty="0">
                <a:solidFill>
                  <a:prstClr val="white"/>
                </a:solidFill>
                <a:latin typeface="Public Sans Light" panose="02020603050405020304" pitchFamily="2"/>
              </a:rPr>
              <a:t>All applications are </a:t>
            </a:r>
          </a:p>
          <a:p>
            <a:pPr algn="ctr" defTabSz="914286">
              <a:lnSpc>
                <a:spcPts val="1800"/>
              </a:lnSpc>
              <a:spcAft>
                <a:spcPts val="0"/>
              </a:spcAft>
            </a:pPr>
            <a:r>
              <a:rPr lang="en-US" sz="1600" b="1" spc="30" dirty="0">
                <a:solidFill>
                  <a:prstClr val="white"/>
                </a:solidFill>
                <a:latin typeface="Public Sans Light" panose="02020603050405020304" pitchFamily="2"/>
              </a:rPr>
              <a:t>initially reviewed to </a:t>
            </a:r>
          </a:p>
          <a:p>
            <a:pPr algn="ctr" defTabSz="914286">
              <a:lnSpc>
                <a:spcPts val="1800"/>
              </a:lnSpc>
              <a:spcAft>
                <a:spcPts val="0"/>
              </a:spcAft>
            </a:pPr>
            <a:r>
              <a:rPr lang="en-US" sz="1600" b="1" spc="40" dirty="0">
                <a:solidFill>
                  <a:prstClr val="white"/>
                </a:solidFill>
                <a:latin typeface="Public Sans Light" panose="02020603050405020304" pitchFamily="2"/>
              </a:rPr>
              <a:t>ensure compliance with </a:t>
            </a:r>
          </a:p>
          <a:p>
            <a:pPr algn="ctr" defTabSz="914286">
              <a:lnSpc>
                <a:spcPts val="1800"/>
              </a:lnSpc>
              <a:spcBef>
                <a:spcPts val="20"/>
              </a:spcBef>
              <a:spcAft>
                <a:spcPts val="0"/>
              </a:spcAft>
            </a:pPr>
            <a:r>
              <a:rPr lang="en-US" sz="1600" b="1" spc="30" dirty="0">
                <a:solidFill>
                  <a:prstClr val="white"/>
                </a:solidFill>
                <a:latin typeface="Public Sans Light" panose="02020603050405020304" pitchFamily="2"/>
              </a:rPr>
              <a:t>eligibility criteria and </a:t>
            </a:r>
          </a:p>
          <a:p>
            <a:pPr algn="ctr" defTabSz="914286">
              <a:lnSpc>
                <a:spcPts val="1700"/>
              </a:lnSpc>
              <a:spcAft>
                <a:spcPts val="0"/>
              </a:spcAft>
            </a:pPr>
            <a:r>
              <a:rPr lang="en-US" sz="1600" b="1" spc="5" dirty="0">
                <a:solidFill>
                  <a:prstClr val="white"/>
                </a:solidFill>
                <a:latin typeface="Public Sans Light" panose="02020603050405020304" pitchFamily="2"/>
              </a:rPr>
              <a:t>required documentation </a:t>
            </a:r>
          </a:p>
        </p:txBody>
      </p:sp>
      <p:sp>
        <p:nvSpPr>
          <p:cNvPr id="9" name="Text Placeholder 9">
            <a:extLst>
              <a:ext uri="{FF2B5EF4-FFF2-40B4-BE49-F238E27FC236}">
                <a16:creationId xmlns:a16="http://schemas.microsoft.com/office/drawing/2014/main" id="{E666A755-D9A2-4CED-E7D2-C5C699B37512}"/>
              </a:ext>
            </a:extLst>
          </p:cNvPr>
          <p:cNvSpPr txBox="1">
            <a:spLocks/>
          </p:cNvSpPr>
          <p:nvPr/>
        </p:nvSpPr>
        <p:spPr>
          <a:xfrm>
            <a:off x="4912197" y="2654083"/>
            <a:ext cx="2367607" cy="890154"/>
          </a:xfrm>
          <a:prstGeom prst="rect">
            <a:avLst/>
          </a:prstGeom>
          <a:noFill/>
          <a:ln w="0" cmpd="sng">
            <a:noFill/>
            <a:prstDash val="solid"/>
          </a:ln>
        </p:spPr>
        <p:txBody>
          <a:bodyPr vert="horz" lIns="0" tIns="0" rIns="0" bIns="0" anchor="t"/>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286">
              <a:lnSpc>
                <a:spcPts val="1600"/>
              </a:lnSpc>
              <a:spcAft>
                <a:spcPts val="0"/>
              </a:spcAft>
            </a:pPr>
            <a:r>
              <a:rPr lang="en-US" sz="1600" b="1" spc="5" dirty="0">
                <a:solidFill>
                  <a:prstClr val="white"/>
                </a:solidFill>
                <a:latin typeface="Public Sans Light" panose="02020603050405020304" pitchFamily="2"/>
              </a:rPr>
              <a:t>Eligible applications are </a:t>
            </a:r>
          </a:p>
          <a:p>
            <a:pPr marL="137146" algn="ctr" defTabSz="914286">
              <a:lnSpc>
                <a:spcPts val="1800"/>
              </a:lnSpc>
              <a:spcAft>
                <a:spcPts val="0"/>
              </a:spcAft>
            </a:pPr>
            <a:r>
              <a:rPr lang="en-US" sz="1600" b="1" spc="35" dirty="0">
                <a:solidFill>
                  <a:prstClr val="white"/>
                </a:solidFill>
                <a:latin typeface="Public Sans Light" panose="02020603050405020304" pitchFamily="2"/>
              </a:rPr>
              <a:t>then assessed by independent assessors </a:t>
            </a:r>
          </a:p>
        </p:txBody>
      </p:sp>
      <p:sp>
        <p:nvSpPr>
          <p:cNvPr id="10" name="Text Placeholder 11">
            <a:extLst>
              <a:ext uri="{FF2B5EF4-FFF2-40B4-BE49-F238E27FC236}">
                <a16:creationId xmlns:a16="http://schemas.microsoft.com/office/drawing/2014/main" id="{36DA1266-00A2-A72B-59B0-CF4E7526C6F5}"/>
              </a:ext>
            </a:extLst>
          </p:cNvPr>
          <p:cNvSpPr txBox="1">
            <a:spLocks/>
          </p:cNvSpPr>
          <p:nvPr/>
        </p:nvSpPr>
        <p:spPr>
          <a:xfrm>
            <a:off x="8630009" y="2654082"/>
            <a:ext cx="2209512" cy="890154"/>
          </a:xfrm>
          <a:prstGeom prst="rect">
            <a:avLst/>
          </a:prstGeom>
          <a:noFill/>
          <a:ln w="0" cmpd="sng">
            <a:noFill/>
            <a:prstDash val="solid"/>
          </a:ln>
        </p:spPr>
        <p:txBody>
          <a:bodyPr vert="horz" lIns="0" tIns="0" rIns="0" bIns="0" anchor="t"/>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286">
              <a:lnSpc>
                <a:spcPts val="1600"/>
              </a:lnSpc>
              <a:spcAft>
                <a:spcPts val="0"/>
              </a:spcAft>
            </a:pPr>
            <a:r>
              <a:rPr lang="en-US" sz="1600" b="1" spc="15" dirty="0">
                <a:solidFill>
                  <a:prstClr val="white"/>
                </a:solidFill>
                <a:latin typeface="Public Sans Light" panose="02020603050405020304" pitchFamily="2"/>
              </a:rPr>
              <a:t>Recommendations are sent to the assessment panel for review</a:t>
            </a:r>
            <a:endParaRPr lang="en-US" sz="1600" b="1" spc="35" dirty="0">
              <a:solidFill>
                <a:prstClr val="white"/>
              </a:solidFill>
              <a:latin typeface="Public Sans Light" panose="02020603050405020304" pitchFamily="2"/>
            </a:endParaRPr>
          </a:p>
        </p:txBody>
      </p:sp>
      <p:sp>
        <p:nvSpPr>
          <p:cNvPr id="11" name="Text Placeholder 7">
            <a:extLst>
              <a:ext uri="{FF2B5EF4-FFF2-40B4-BE49-F238E27FC236}">
                <a16:creationId xmlns:a16="http://schemas.microsoft.com/office/drawing/2014/main" id="{C2F2FC79-FAE6-206E-81F3-A8A845172B09}"/>
              </a:ext>
            </a:extLst>
          </p:cNvPr>
          <p:cNvSpPr txBox="1">
            <a:spLocks/>
          </p:cNvSpPr>
          <p:nvPr/>
        </p:nvSpPr>
        <p:spPr>
          <a:xfrm>
            <a:off x="1081367" y="4800039"/>
            <a:ext cx="2541574" cy="853329"/>
          </a:xfrm>
          <a:prstGeom prst="rect">
            <a:avLst/>
          </a:prstGeom>
          <a:noFill/>
          <a:ln w="0" cmpd="sng">
            <a:noFill/>
            <a:prstDash val="solid"/>
          </a:ln>
        </p:spPr>
        <p:txBody>
          <a:bodyPr vert="horz" lIns="0" tIns="0" rIns="0" bIns="0" anchor="t"/>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5" algn="ctr" defTabSz="914286">
              <a:lnSpc>
                <a:spcPts val="1600"/>
              </a:lnSpc>
              <a:spcAft>
                <a:spcPts val="0"/>
              </a:spcAft>
            </a:pPr>
            <a:r>
              <a:rPr lang="en-US" sz="1600" b="1" spc="35" dirty="0">
                <a:solidFill>
                  <a:prstClr val="white"/>
                </a:solidFill>
                <a:latin typeface="Public Sans Light" panose="02020603050405020304" pitchFamily="2"/>
              </a:rPr>
              <a:t>The assessment panel will make recommendations for successful applications</a:t>
            </a:r>
          </a:p>
        </p:txBody>
      </p:sp>
      <p:sp>
        <p:nvSpPr>
          <p:cNvPr id="13" name="TextBox 12">
            <a:extLst>
              <a:ext uri="{FF2B5EF4-FFF2-40B4-BE49-F238E27FC236}">
                <a16:creationId xmlns:a16="http://schemas.microsoft.com/office/drawing/2014/main" id="{CB5AFA94-FAE0-CFBF-B7A4-89CC678247FF}"/>
              </a:ext>
            </a:extLst>
          </p:cNvPr>
          <p:cNvSpPr txBox="1"/>
          <p:nvPr/>
        </p:nvSpPr>
        <p:spPr>
          <a:xfrm>
            <a:off x="4764952" y="4723471"/>
            <a:ext cx="2514851" cy="1118109"/>
          </a:xfrm>
          <a:prstGeom prst="rect">
            <a:avLst/>
          </a:prstGeom>
          <a:noFill/>
        </p:spPr>
        <p:txBody>
          <a:bodyPr wrap="square">
            <a:spAutoFit/>
          </a:bodyPr>
          <a:lstStyle/>
          <a:p>
            <a:pPr algn="ctr" defTabSz="914309">
              <a:lnSpc>
                <a:spcPts val="1600"/>
              </a:lnSpc>
            </a:pPr>
            <a:r>
              <a:rPr lang="en-US" sz="1600" b="1" kern="0" spc="35" dirty="0">
                <a:solidFill>
                  <a:prstClr val="white"/>
                </a:solidFill>
                <a:latin typeface="Public Sans Light" panose="02020603050405020304" pitchFamily="2"/>
              </a:rPr>
              <a:t>The delegated decision-maker will consider the panel’s recommendations and make a final decision </a:t>
            </a:r>
            <a:endParaRPr lang="en-US" sz="1600" b="1" kern="0" spc="30" dirty="0">
              <a:solidFill>
                <a:prstClr val="white"/>
              </a:solidFill>
              <a:latin typeface="Public Sans Light" panose="02020603050405020304" pitchFamily="2"/>
            </a:endParaRPr>
          </a:p>
        </p:txBody>
      </p:sp>
      <p:sp>
        <p:nvSpPr>
          <p:cNvPr id="5" name="Rectangle: Rounded Corners 4">
            <a:extLst>
              <a:ext uri="{FF2B5EF4-FFF2-40B4-BE49-F238E27FC236}">
                <a16:creationId xmlns:a16="http://schemas.microsoft.com/office/drawing/2014/main" id="{7664A58D-A345-D85F-12CB-1969DFEDB477}"/>
              </a:ext>
            </a:extLst>
          </p:cNvPr>
          <p:cNvSpPr/>
          <p:nvPr/>
        </p:nvSpPr>
        <p:spPr>
          <a:xfrm>
            <a:off x="8171062" y="4507205"/>
            <a:ext cx="3031188" cy="1573314"/>
          </a:xfrm>
          <a:prstGeom prst="round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914309"/>
            <a:endParaRPr lang="en-AU" sz="1800" b="1" kern="0" dirty="0">
              <a:solidFill>
                <a:prstClr val="white"/>
              </a:solidFill>
              <a:latin typeface="Century Gothic" panose="020B0502020202020204"/>
            </a:endParaRPr>
          </a:p>
        </p:txBody>
      </p:sp>
      <p:sp>
        <p:nvSpPr>
          <p:cNvPr id="6" name="Rectangle 5">
            <a:extLst>
              <a:ext uri="{FF2B5EF4-FFF2-40B4-BE49-F238E27FC236}">
                <a16:creationId xmlns:a16="http://schemas.microsoft.com/office/drawing/2014/main" id="{DC136BDC-0CF5-8C8A-AB6A-9BDB1763ADAD}"/>
              </a:ext>
            </a:extLst>
          </p:cNvPr>
          <p:cNvSpPr/>
          <p:nvPr/>
        </p:nvSpPr>
        <p:spPr>
          <a:xfrm>
            <a:off x="8473510" y="4667522"/>
            <a:ext cx="2426290" cy="1118363"/>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914309"/>
            <a:r>
              <a:rPr lang="en-AU" sz="1600" b="1" kern="0" dirty="0">
                <a:solidFill>
                  <a:prstClr val="white"/>
                </a:solidFill>
                <a:latin typeface="Century Gothic" panose="020B0502020202020204"/>
              </a:rPr>
              <a:t>Applicants will be notified of the outcome of their application </a:t>
            </a:r>
          </a:p>
        </p:txBody>
      </p:sp>
      <p:cxnSp>
        <p:nvCxnSpPr>
          <p:cNvPr id="14" name="Straight Arrow Connector 13">
            <a:extLst>
              <a:ext uri="{FF2B5EF4-FFF2-40B4-BE49-F238E27FC236}">
                <a16:creationId xmlns:a16="http://schemas.microsoft.com/office/drawing/2014/main" id="{15C61581-49EA-7F56-55E6-1C934354702A}"/>
              </a:ext>
            </a:extLst>
          </p:cNvPr>
          <p:cNvCxnSpPr/>
          <p:nvPr/>
        </p:nvCxnSpPr>
        <p:spPr>
          <a:xfrm>
            <a:off x="7572832" y="5226703"/>
            <a:ext cx="59823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403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4310391" y="2043731"/>
            <a:ext cx="7274121" cy="2182475"/>
          </a:xfrm>
          <a:prstGeom prst="rect">
            <a:avLst/>
          </a:prstGeom>
          <a:noFill/>
          <a:ln w="0" cmpd="sng">
            <a:noFill/>
            <a:prstDash val="solid"/>
          </a:ln>
        </p:spPr>
        <p:txBody>
          <a:bodyPr vert="horz" lIns="0" tIns="58412" rIns="0" bIns="0" anchor="t"/>
          <a:lstStyle/>
          <a:p>
            <a:pPr indent="0">
              <a:lnSpc>
                <a:spcPct val="100000"/>
              </a:lnSpc>
              <a:spcBef>
                <a:spcPts val="0"/>
              </a:spcBef>
              <a:spcAft>
                <a:spcPts val="1200"/>
              </a:spcAft>
              <a:buNone/>
            </a:pPr>
            <a:r>
              <a:rPr lang="en-US" sz="2400" spc="-15" dirty="0">
                <a:solidFill>
                  <a:srgbClr val="D7153A"/>
                </a:solidFill>
                <a:latin typeface="Public Sans Light" panose="02020603050405020304" pitchFamily="2"/>
              </a:rPr>
              <a:t>For further information </a:t>
            </a:r>
            <a:r>
              <a:rPr lang="en-US" sz="2400" spc="-15" dirty="0">
                <a:solidFill>
                  <a:schemeClr val="tx1"/>
                </a:solidFill>
                <a:latin typeface="Public Sans Light" panose="02020603050405020304" pitchFamily="2"/>
              </a:rPr>
              <a:t>and before you start your </a:t>
            </a:r>
            <a:r>
              <a:rPr lang="en-US" sz="2400" dirty="0">
                <a:solidFill>
                  <a:schemeClr val="tx1"/>
                </a:solidFill>
                <a:latin typeface="Public Sans Light" panose="02020603050405020304" pitchFamily="2"/>
              </a:rPr>
              <a:t>application, please review: </a:t>
            </a:r>
          </a:p>
          <a:p>
            <a:pPr marL="447675" indent="-447675">
              <a:lnSpc>
                <a:spcPct val="100000"/>
              </a:lnSpc>
              <a:spcBef>
                <a:spcPts val="0"/>
              </a:spcBef>
              <a:spcAft>
                <a:spcPts val="600"/>
              </a:spcAft>
              <a:buFont typeface="Arial" panose="020B0604020202020204" pitchFamily="34" charset="0"/>
              <a:buChar char="•"/>
            </a:pPr>
            <a:r>
              <a:rPr lang="en-US" sz="2400" dirty="0">
                <a:solidFill>
                  <a:schemeClr val="tx1"/>
                </a:solidFill>
                <a:latin typeface="Public Sans Light" panose="02020603050405020304" pitchFamily="2"/>
              </a:rPr>
              <a:t>Grant Program Guidelines </a:t>
            </a:r>
          </a:p>
          <a:p>
            <a:pPr marL="447675" indent="-447675">
              <a:lnSpc>
                <a:spcPct val="100000"/>
              </a:lnSpc>
              <a:spcBef>
                <a:spcPts val="0"/>
              </a:spcBef>
              <a:spcAft>
                <a:spcPts val="600"/>
              </a:spcAft>
              <a:buFont typeface="Arial" panose="020B0604020202020204" pitchFamily="34" charset="0"/>
              <a:buChar char="•"/>
            </a:pPr>
            <a:r>
              <a:rPr lang="en-US" sz="2400" dirty="0">
                <a:solidFill>
                  <a:schemeClr val="tx1"/>
                </a:solidFill>
                <a:latin typeface="Public Sans Light" panose="02020603050405020304" pitchFamily="2"/>
              </a:rPr>
              <a:t>Frequently Asked Questions (FAQs).</a:t>
            </a:r>
          </a:p>
        </p:txBody>
      </p:sp>
      <p:sp>
        <p:nvSpPr>
          <p:cNvPr id="12" name="Rectangle 11">
            <a:extLst>
              <a:ext uri="{FF2B5EF4-FFF2-40B4-BE49-F238E27FC236}">
                <a16:creationId xmlns:a16="http://schemas.microsoft.com/office/drawing/2014/main" id="{28DC58A0-6445-5229-E91D-A8D8A0569A1C}"/>
              </a:ext>
            </a:extLst>
          </p:cNvPr>
          <p:cNvSpPr/>
          <p:nvPr/>
        </p:nvSpPr>
        <p:spPr>
          <a:xfrm rot="10800000" flipV="1">
            <a:off x="11315409" y="6263271"/>
            <a:ext cx="433187" cy="247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AU" sz="1200" kern="0" dirty="0">
                <a:solidFill>
                  <a:prstClr val="black"/>
                </a:solidFill>
                <a:latin typeface="Public San light"/>
              </a:rPr>
              <a:t>20</a:t>
            </a:r>
          </a:p>
        </p:txBody>
      </p:sp>
      <p:pic>
        <p:nvPicPr>
          <p:cNvPr id="2" name="Picture 1"/>
          <p:cNvPicPr>
            <a:picLocks noChangeAspect="1"/>
          </p:cNvPicPr>
          <p:nvPr/>
        </p:nvPicPr>
        <p:blipFill>
          <a:blip r:embed="rId2"/>
          <a:stretch>
            <a:fillRect/>
          </a:stretch>
        </p:blipFill>
        <p:spPr>
          <a:xfrm>
            <a:off x="6902172" y="156702"/>
            <a:ext cx="1766532" cy="1746344"/>
          </a:xfrm>
          <a:prstGeom prst="rect">
            <a:avLst/>
          </a:prstGeom>
        </p:spPr>
      </p:pic>
      <p:sp>
        <p:nvSpPr>
          <p:cNvPr id="8" name="Text Placeholder 3"/>
          <p:cNvSpPr>
            <a:spLocks noGrp="1"/>
          </p:cNvSpPr>
          <p:nvPr>
            <p:ph type="body" idx="10"/>
          </p:nvPr>
        </p:nvSpPr>
        <p:spPr>
          <a:xfrm>
            <a:off x="4839842" y="4697836"/>
            <a:ext cx="7259967" cy="1791318"/>
          </a:xfrm>
          <a:prstGeom prst="rect">
            <a:avLst/>
          </a:prstGeom>
          <a:noFill/>
          <a:ln w="0" cmpd="sng">
            <a:noFill/>
            <a:prstDash val="solid"/>
          </a:ln>
        </p:spPr>
        <p:txBody>
          <a:bodyPr vert="horz" lIns="0" tIns="58412" rIns="0" bIns="0" anchor="t"/>
          <a:lstStyle/>
          <a:p>
            <a:pPr indent="180975">
              <a:lnSpc>
                <a:spcPts val="2200"/>
              </a:lnSpc>
              <a:spcAft>
                <a:spcPts val="0"/>
              </a:spcAft>
              <a:buFont typeface="+mj-lt"/>
              <a:buAutoNum type="arabicPeriod"/>
            </a:pPr>
            <a:r>
              <a:rPr lang="en-US" sz="2400" spc="-15" dirty="0">
                <a:solidFill>
                  <a:schemeClr val="tx1"/>
                </a:solidFill>
                <a:latin typeface="Public Sans Light" panose="02020603050405020304" pitchFamily="2"/>
              </a:rPr>
              <a:t> For program enquiries contact </a:t>
            </a:r>
            <a:r>
              <a:rPr lang="en-AU" sz="2400" u="sng" dirty="0">
                <a:solidFill>
                  <a:srgbClr val="0563C1"/>
                </a:solidFill>
                <a:effectLst/>
                <a:latin typeface="Calibri" panose="020F0502020204030204" pitchFamily="34" charset="0"/>
                <a:ea typeface="Calibri" panose="020F0502020204030204" pitchFamily="34" charset="0"/>
                <a:hlinkClick r:id="rId3"/>
              </a:rPr>
              <a:t>shsprogram@homes.nsw.gov.au</a:t>
            </a:r>
            <a:r>
              <a:rPr lang="en-AU" sz="2400" u="sng" dirty="0">
                <a:solidFill>
                  <a:srgbClr val="0563C1"/>
                </a:solidFill>
                <a:effectLst/>
                <a:latin typeface="Calibri" panose="020F0502020204030204" pitchFamily="34" charset="0"/>
                <a:ea typeface="Calibri" panose="020F0502020204030204" pitchFamily="34" charset="0"/>
              </a:rPr>
              <a:t> </a:t>
            </a:r>
          </a:p>
          <a:p>
            <a:pPr>
              <a:lnSpc>
                <a:spcPts val="2200"/>
              </a:lnSpc>
              <a:spcAft>
                <a:spcPts val="0"/>
              </a:spcAft>
              <a:buFont typeface="+mj-lt"/>
              <a:buAutoNum type="arabicPeriod"/>
            </a:pPr>
            <a:endParaRPr lang="en-US" sz="2400" spc="-15" dirty="0">
              <a:solidFill>
                <a:srgbClr val="FF0000"/>
              </a:solidFill>
              <a:highlight>
                <a:srgbClr val="FFE6EA"/>
              </a:highlight>
              <a:latin typeface="Public Sans Light" panose="02020603050405020304" pitchFamily="2"/>
            </a:endParaRPr>
          </a:p>
          <a:p>
            <a:pPr indent="268288">
              <a:lnSpc>
                <a:spcPts val="2200"/>
              </a:lnSpc>
              <a:spcAft>
                <a:spcPts val="0"/>
              </a:spcAft>
              <a:buFont typeface="+mj-lt"/>
              <a:buAutoNum type="arabicPeriod"/>
            </a:pPr>
            <a:r>
              <a:rPr lang="en-US" sz="2400" spc="-15" dirty="0">
                <a:solidFill>
                  <a:schemeClr val="tx1"/>
                </a:solidFill>
                <a:latin typeface="Public Sans Light" panose="02020603050405020304" pitchFamily="2"/>
              </a:rPr>
              <a:t>Apply by submitting you application through SmartyGrants portal</a:t>
            </a:r>
            <a:endParaRPr lang="en-US" sz="2400" spc="-15" dirty="0">
              <a:solidFill>
                <a:srgbClr val="D7153A"/>
              </a:solidFill>
              <a:highlight>
                <a:srgbClr val="FFFF00"/>
              </a:highlight>
              <a:latin typeface="Public Sans Light" panose="02020603050405020304" pitchFamily="2"/>
            </a:endParaRPr>
          </a:p>
        </p:txBody>
      </p:sp>
      <p:pic>
        <p:nvPicPr>
          <p:cNvPr id="9" name="Picture 8"/>
          <p:cNvPicPr>
            <a:picLocks noChangeAspect="1"/>
          </p:cNvPicPr>
          <p:nvPr/>
        </p:nvPicPr>
        <p:blipFill>
          <a:blip r:embed="rId4"/>
          <a:stretch>
            <a:fillRect/>
          </a:stretch>
        </p:blipFill>
        <p:spPr>
          <a:xfrm>
            <a:off x="4299912" y="4700133"/>
            <a:ext cx="539930" cy="539930"/>
          </a:xfrm>
          <a:prstGeom prst="rect">
            <a:avLst/>
          </a:prstGeom>
        </p:spPr>
      </p:pic>
      <p:pic>
        <p:nvPicPr>
          <p:cNvPr id="10" name="Graphic 12" descr="Internet">
            <a:extLst>
              <a:ext uri="{FF2B5EF4-FFF2-40B4-BE49-F238E27FC236}">
                <a16:creationId xmlns:a16="http://schemas.microsoft.com/office/drawing/2014/main" id="{D799F55C-683D-42FC-80A8-75B920ED20B2}"/>
              </a:ext>
            </a:extLst>
          </p:cNvPr>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72622" y="5768590"/>
            <a:ext cx="539930" cy="618434"/>
          </a:xfrm>
          <a:prstGeom prst="rect">
            <a:avLst/>
          </a:prstGeom>
        </p:spPr>
      </p:pic>
      <p:pic>
        <p:nvPicPr>
          <p:cNvPr id="5" name="Picture 4" descr="A red and black logo&#10;&#10;Description automatically generated">
            <a:extLst>
              <a:ext uri="{FF2B5EF4-FFF2-40B4-BE49-F238E27FC236}">
                <a16:creationId xmlns:a16="http://schemas.microsoft.com/office/drawing/2014/main" id="{7FEA3D0D-4C82-5B32-1318-2D9187647F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22402" y="347222"/>
            <a:ext cx="619200" cy="682652"/>
          </a:xfrm>
          <a:prstGeom prst="rect">
            <a:avLst/>
          </a:prstGeom>
        </p:spPr>
      </p:pic>
      <p:pic>
        <p:nvPicPr>
          <p:cNvPr id="3" name="Picture Placeholder 2">
            <a:extLst>
              <a:ext uri="{FF2B5EF4-FFF2-40B4-BE49-F238E27FC236}">
                <a16:creationId xmlns:a16="http://schemas.microsoft.com/office/drawing/2014/main" id="{B3A81B92-8B99-7206-50FE-A30FA846C32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l="30227" r="30227"/>
          <a:stretch/>
        </p:blipFill>
        <p:spPr>
          <a:xfrm>
            <a:off x="0" y="0"/>
            <a:ext cx="4068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845A8B-9340-77AC-33D7-38596E0359CE}"/>
              </a:ext>
            </a:extLst>
          </p:cNvPr>
          <p:cNvSpPr>
            <a:spLocks noGrp="1"/>
          </p:cNvSpPr>
          <p:nvPr>
            <p:ph type="body" sz="quarter" idx="14"/>
          </p:nvPr>
        </p:nvSpPr>
        <p:spPr>
          <a:xfrm>
            <a:off x="5436000" y="1850164"/>
            <a:ext cx="6408000" cy="4140000"/>
          </a:xfrm>
        </p:spPr>
        <p:txBody>
          <a:bodyPr/>
          <a:lstStyle/>
          <a:p>
            <a:pPr marL="342866" indent="-342866">
              <a:buFont typeface="Arial" panose="020B0604020202020204" pitchFamily="34" charset="0"/>
              <a:buChar char="•"/>
            </a:pPr>
            <a:r>
              <a:rPr lang="en-AU" sz="1800" dirty="0"/>
              <a:t>Cameras and microphones have been disabled </a:t>
            </a:r>
          </a:p>
          <a:p>
            <a:pPr marL="342866" indent="-342866">
              <a:buFont typeface="Arial" panose="020B0604020202020204" pitchFamily="34" charset="0"/>
              <a:buChar char="•"/>
            </a:pPr>
            <a:r>
              <a:rPr lang="en-AU" sz="1800" dirty="0"/>
              <a:t>Any questions, please email: </a:t>
            </a:r>
            <a:r>
              <a:rPr lang="en-AU" sz="1800" dirty="0">
                <a:hlinkClick r:id="rId2"/>
              </a:rPr>
              <a:t>shsprogram@homes.nsw.gov.au</a:t>
            </a:r>
            <a:endParaRPr lang="en-AU" sz="1800" dirty="0"/>
          </a:p>
          <a:p>
            <a:endParaRPr lang="en-AU" dirty="0"/>
          </a:p>
          <a:p>
            <a:endParaRPr lang="en-AU" dirty="0"/>
          </a:p>
        </p:txBody>
      </p:sp>
      <p:sp>
        <p:nvSpPr>
          <p:cNvPr id="2" name="Title 6">
            <a:extLst>
              <a:ext uri="{FF2B5EF4-FFF2-40B4-BE49-F238E27FC236}">
                <a16:creationId xmlns:a16="http://schemas.microsoft.com/office/drawing/2014/main" id="{E6E65542-0D8C-AA0A-B9E6-3E52906F5E76}"/>
              </a:ext>
            </a:extLst>
          </p:cNvPr>
          <p:cNvSpPr txBox="1">
            <a:spLocks/>
          </p:cNvSpPr>
          <p:nvPr/>
        </p:nvSpPr>
        <p:spPr>
          <a:xfrm>
            <a:off x="5400000" y="942975"/>
            <a:ext cx="6060222" cy="1130600"/>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a:lstStyle>
          <a:p>
            <a:r>
              <a:rPr lang="en-AU" dirty="0"/>
              <a:t>Questions are encouraged!</a:t>
            </a:r>
          </a:p>
        </p:txBody>
      </p:sp>
    </p:spTree>
    <p:extLst>
      <p:ext uri="{BB962C8B-B14F-4D97-AF65-F5344CB8AC3E}">
        <p14:creationId xmlns:p14="http://schemas.microsoft.com/office/powerpoint/2010/main" val="1592370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414F-F4B6-2DAA-A440-24E5E528CE6F}"/>
              </a:ext>
            </a:extLst>
          </p:cNvPr>
          <p:cNvSpPr>
            <a:spLocks noGrp="1"/>
          </p:cNvSpPr>
          <p:nvPr>
            <p:ph type="ctrTitle"/>
          </p:nvPr>
        </p:nvSpPr>
        <p:spPr>
          <a:xfrm>
            <a:off x="730500" y="692925"/>
            <a:ext cx="8280000" cy="850125"/>
          </a:xfrm>
        </p:spPr>
        <p:txBody>
          <a:bodyPr/>
          <a:lstStyle/>
          <a:p>
            <a:r>
              <a:rPr lang="en-US" dirty="0"/>
              <a:t>Today’s session</a:t>
            </a:r>
            <a:endParaRPr lang="en-AU" dirty="0"/>
          </a:p>
        </p:txBody>
      </p:sp>
      <p:sp>
        <p:nvSpPr>
          <p:cNvPr id="3" name="Text Placeholder 2">
            <a:extLst>
              <a:ext uri="{FF2B5EF4-FFF2-40B4-BE49-F238E27FC236}">
                <a16:creationId xmlns:a16="http://schemas.microsoft.com/office/drawing/2014/main" id="{D1FB79EB-B69B-2493-A574-365781D09FCD}"/>
              </a:ext>
            </a:extLst>
          </p:cNvPr>
          <p:cNvSpPr>
            <a:spLocks noGrp="1"/>
          </p:cNvSpPr>
          <p:nvPr>
            <p:ph type="body" sz="quarter" idx="10"/>
          </p:nvPr>
        </p:nvSpPr>
        <p:spPr>
          <a:xfrm>
            <a:off x="730500" y="1787251"/>
            <a:ext cx="9718425" cy="4377824"/>
          </a:xfrm>
        </p:spPr>
        <p:txBody>
          <a:bodyPr/>
          <a:lstStyle/>
          <a:p>
            <a:pPr marL="342900" indent="-342900">
              <a:buFont typeface="Arial" panose="020B0604020202020204" pitchFamily="34" charset="0"/>
              <a:buChar char="•"/>
            </a:pPr>
            <a:r>
              <a:rPr lang="en-AU" sz="2800" dirty="0"/>
              <a:t>Introduction to the Homelessness Innovation Fund (HIF)</a:t>
            </a:r>
          </a:p>
          <a:p>
            <a:pPr marL="342900" indent="-342900">
              <a:buFont typeface="Arial" panose="020B0604020202020204" pitchFamily="34" charset="0"/>
              <a:buChar char="•"/>
            </a:pPr>
            <a:r>
              <a:rPr lang="en-AU" sz="2800" dirty="0"/>
              <a:t>Overview of the two HIF grant programs:</a:t>
            </a:r>
          </a:p>
          <a:p>
            <a:pPr marL="1076325" indent="-361950">
              <a:buFont typeface="Arial" panose="020B0604020202020204" pitchFamily="34" charset="0"/>
              <a:buChar char="•"/>
            </a:pPr>
            <a:r>
              <a:rPr lang="en-AU" sz="2400" dirty="0"/>
              <a:t>Reforming Temporary Accommodation </a:t>
            </a:r>
          </a:p>
          <a:p>
            <a:pPr marL="1076325" indent="-361950">
              <a:buFont typeface="Arial" panose="020B0604020202020204" pitchFamily="34" charset="0"/>
              <a:buChar char="•"/>
            </a:pPr>
            <a:r>
              <a:rPr lang="en-AU" sz="2400" dirty="0"/>
              <a:t>Service Reform and Innovation</a:t>
            </a:r>
          </a:p>
          <a:p>
            <a:pPr marL="342900" indent="-342900">
              <a:buFont typeface="Arial" panose="020B0604020202020204" pitchFamily="34" charset="0"/>
              <a:buChar char="•"/>
            </a:pPr>
            <a:r>
              <a:rPr lang="en-AU" sz="2800" dirty="0"/>
              <a:t>Timelines</a:t>
            </a:r>
          </a:p>
          <a:p>
            <a:pPr marL="342900" indent="-342900">
              <a:buFont typeface="Arial" panose="020B0604020202020204" pitchFamily="34" charset="0"/>
              <a:buChar char="•"/>
            </a:pPr>
            <a:r>
              <a:rPr lang="en-AU" sz="2800" dirty="0"/>
              <a:t>Submitting a grant application</a:t>
            </a:r>
          </a:p>
          <a:p>
            <a:pPr marL="342900" indent="-342900">
              <a:buFont typeface="Arial" panose="020B0604020202020204" pitchFamily="34" charset="0"/>
              <a:buChar char="•"/>
            </a:pPr>
            <a:r>
              <a:rPr lang="en-AU" sz="2800" dirty="0"/>
              <a:t>Further information</a:t>
            </a:r>
          </a:p>
        </p:txBody>
      </p:sp>
      <p:pic>
        <p:nvPicPr>
          <p:cNvPr id="6" name="Picture 5" descr="A red and black logo&#10;&#10;Description automatically generated">
            <a:extLst>
              <a:ext uri="{FF2B5EF4-FFF2-40B4-BE49-F238E27FC236}">
                <a16:creationId xmlns:a16="http://schemas.microsoft.com/office/drawing/2014/main" id="{0FDCED13-5734-64F5-FDEB-09152BB48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800" y="5815347"/>
            <a:ext cx="619200" cy="682652"/>
          </a:xfrm>
          <a:prstGeom prst="rect">
            <a:avLst/>
          </a:prstGeom>
        </p:spPr>
      </p:pic>
    </p:spTree>
    <p:extLst>
      <p:ext uri="{BB962C8B-B14F-4D97-AF65-F5344CB8AC3E}">
        <p14:creationId xmlns:p14="http://schemas.microsoft.com/office/powerpoint/2010/main" val="1455984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6CA34A9-5D57-B76F-8116-F6622EAD4AC1}"/>
              </a:ext>
            </a:extLst>
          </p:cNvPr>
          <p:cNvGrpSpPr/>
          <p:nvPr/>
        </p:nvGrpSpPr>
        <p:grpSpPr>
          <a:xfrm>
            <a:off x="10162475" y="195243"/>
            <a:ext cx="1669525" cy="682652"/>
            <a:chOff x="10162475" y="195243"/>
            <a:chExt cx="1669525" cy="682652"/>
          </a:xfrm>
        </p:grpSpPr>
        <p:pic>
          <p:nvPicPr>
            <p:cNvPr id="8" name="Picture 7" descr="A red and black logo&#10;&#10;Description automatically generated">
              <a:extLst>
                <a:ext uri="{FF2B5EF4-FFF2-40B4-BE49-F238E27FC236}">
                  <a16:creationId xmlns:a16="http://schemas.microsoft.com/office/drawing/2014/main" id="{0FB61BAB-6177-2D98-0743-E131D8DBC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2800" y="195243"/>
              <a:ext cx="619200" cy="682652"/>
            </a:xfrm>
            <a:prstGeom prst="rect">
              <a:avLst/>
            </a:prstGeom>
          </p:spPr>
        </p:pic>
        <p:pic>
          <p:nvPicPr>
            <p:cNvPr id="10" name="Picture 9" descr="A red and blue logo&#10;&#10;Description automatically generated">
              <a:extLst>
                <a:ext uri="{FF2B5EF4-FFF2-40B4-BE49-F238E27FC236}">
                  <a16:creationId xmlns:a16="http://schemas.microsoft.com/office/drawing/2014/main" id="{7B21C9B8-FB87-7D14-3F6B-B799D5D8E6C6}"/>
                </a:ext>
              </a:extLst>
            </p:cNvPr>
            <p:cNvPicPr>
              <a:picLocks noChangeAspect="1"/>
            </p:cNvPicPr>
            <p:nvPr/>
          </p:nvPicPr>
          <p:blipFill>
            <a:blip r:embed="rId3"/>
            <a:stretch>
              <a:fillRect/>
            </a:stretch>
          </p:blipFill>
          <p:spPr>
            <a:xfrm>
              <a:off x="10162475" y="199998"/>
              <a:ext cx="619200" cy="673141"/>
            </a:xfrm>
            <a:prstGeom prst="rect">
              <a:avLst/>
            </a:prstGeom>
          </p:spPr>
        </p:pic>
      </p:grpSp>
      <p:pic>
        <p:nvPicPr>
          <p:cNvPr id="3" name="Picture 2">
            <a:extLst>
              <a:ext uri="{FF2B5EF4-FFF2-40B4-BE49-F238E27FC236}">
                <a16:creationId xmlns:a16="http://schemas.microsoft.com/office/drawing/2014/main" id="{744ACF2B-6543-682F-CF4C-8BE50A22D691}"/>
              </a:ext>
            </a:extLst>
          </p:cNvPr>
          <p:cNvPicPr>
            <a:picLocks noChangeAspect="1"/>
          </p:cNvPicPr>
          <p:nvPr/>
        </p:nvPicPr>
        <p:blipFill>
          <a:blip r:embed="rId4"/>
          <a:stretch>
            <a:fillRect/>
          </a:stretch>
        </p:blipFill>
        <p:spPr>
          <a:xfrm>
            <a:off x="-1" y="-1"/>
            <a:ext cx="12192001" cy="6858001"/>
          </a:xfrm>
          <a:prstGeom prst="rect">
            <a:avLst/>
          </a:prstGeom>
        </p:spPr>
      </p:pic>
    </p:spTree>
    <p:extLst>
      <p:ext uri="{BB962C8B-B14F-4D97-AF65-F5344CB8AC3E}">
        <p14:creationId xmlns:p14="http://schemas.microsoft.com/office/powerpoint/2010/main" val="113346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2EF1B-DFF0-08A4-E41F-52587AEE4D77}"/>
              </a:ext>
            </a:extLst>
          </p:cNvPr>
          <p:cNvSpPr>
            <a:spLocks noGrp="1"/>
          </p:cNvSpPr>
          <p:nvPr>
            <p:ph type="title"/>
          </p:nvPr>
        </p:nvSpPr>
        <p:spPr>
          <a:xfrm>
            <a:off x="556591" y="540000"/>
            <a:ext cx="11085470" cy="803025"/>
          </a:xfrm>
        </p:spPr>
        <p:txBody>
          <a:bodyPr anchor="ctr"/>
          <a:lstStyle/>
          <a:p>
            <a:r>
              <a:rPr lang="en-AU" sz="4800" dirty="0">
                <a:solidFill>
                  <a:schemeClr val="accent2">
                    <a:lumMod val="75000"/>
                  </a:schemeClr>
                </a:solidFill>
                <a:latin typeface="+mj-lt"/>
              </a:rPr>
              <a:t>Introduction to the HIF</a:t>
            </a:r>
            <a:endParaRPr lang="en-AU" dirty="0">
              <a:solidFill>
                <a:schemeClr val="accent2">
                  <a:lumMod val="75000"/>
                </a:schemeClr>
              </a:solidFill>
              <a:latin typeface="+mj-lt"/>
            </a:endParaRPr>
          </a:p>
        </p:txBody>
      </p:sp>
      <p:sp>
        <p:nvSpPr>
          <p:cNvPr id="3" name="Text Placeholder 2">
            <a:extLst>
              <a:ext uri="{FF2B5EF4-FFF2-40B4-BE49-F238E27FC236}">
                <a16:creationId xmlns:a16="http://schemas.microsoft.com/office/drawing/2014/main" id="{E3732E1E-4D65-7576-7256-37741862D66A}"/>
              </a:ext>
            </a:extLst>
          </p:cNvPr>
          <p:cNvSpPr>
            <a:spLocks noGrp="1"/>
          </p:cNvSpPr>
          <p:nvPr>
            <p:ph type="body" sz="quarter" idx="11"/>
          </p:nvPr>
        </p:nvSpPr>
        <p:spPr>
          <a:xfrm>
            <a:off x="556591" y="1913325"/>
            <a:ext cx="6377609" cy="4338000"/>
          </a:xfrm>
        </p:spPr>
        <p:txBody>
          <a:bodyPr/>
          <a:lstStyle/>
          <a:p>
            <a:pPr>
              <a:spcAft>
                <a:spcPts val="600"/>
              </a:spcAft>
            </a:pPr>
            <a:r>
              <a:rPr lang="en-AU" sz="2400" dirty="0">
                <a:solidFill>
                  <a:schemeClr val="tx1">
                    <a:lumMod val="90000"/>
                    <a:lumOff val="10000"/>
                  </a:schemeClr>
                </a:solidFill>
              </a:rPr>
              <a:t>Of </a:t>
            </a:r>
            <a:r>
              <a:rPr lang="en-AU" sz="2400" dirty="0">
                <a:solidFill>
                  <a:schemeClr val="tx1">
                    <a:lumMod val="90000"/>
                    <a:lumOff val="10000"/>
                  </a:schemeClr>
                </a:solidFill>
                <a:ea typeface="SimSun" panose="02010600030101010101" pitchFamily="2" charset="-122"/>
                <a:cs typeface="Times New Roman" panose="02020603050405020304" pitchFamily="18" charset="0"/>
              </a:rPr>
              <a:t>the $527.6 million allocated in the 2024/25 NSW Budget for frontline homelessness services (over 4 years), </a:t>
            </a:r>
            <a:br>
              <a:rPr lang="en-AU" sz="2400" dirty="0">
                <a:solidFill>
                  <a:schemeClr val="tx1">
                    <a:lumMod val="90000"/>
                    <a:lumOff val="10000"/>
                  </a:schemeClr>
                </a:solidFill>
                <a:ea typeface="SimSun" panose="02010600030101010101" pitchFamily="2" charset="-122"/>
                <a:cs typeface="Times New Roman" panose="02020603050405020304" pitchFamily="18" charset="0"/>
              </a:rPr>
            </a:br>
            <a:r>
              <a:rPr lang="en-AU" sz="2400" dirty="0">
                <a:solidFill>
                  <a:schemeClr val="accent2">
                    <a:lumMod val="75000"/>
                  </a:schemeClr>
                </a:solidFill>
                <a:ea typeface="SimSun" panose="02010600030101010101" pitchFamily="2" charset="-122"/>
                <a:cs typeface="Times New Roman" panose="02020603050405020304" pitchFamily="18" charset="0"/>
              </a:rPr>
              <a:t>$100M has been earmarked to establish the Homelessness Innovation Fund (HIF).</a:t>
            </a:r>
          </a:p>
          <a:p>
            <a:pPr>
              <a:spcAft>
                <a:spcPts val="600"/>
              </a:spcAft>
            </a:pPr>
            <a:endParaRPr lang="en-AU" sz="2400" dirty="0">
              <a:solidFill>
                <a:schemeClr val="tx1">
                  <a:lumMod val="90000"/>
                  <a:lumOff val="10000"/>
                </a:schemeClr>
              </a:solidFill>
            </a:endParaRPr>
          </a:p>
          <a:p>
            <a:pPr>
              <a:spcAft>
                <a:spcPts val="600"/>
              </a:spcAft>
            </a:pPr>
            <a:r>
              <a:rPr lang="en-AU" sz="2400" dirty="0">
                <a:solidFill>
                  <a:schemeClr val="tx1">
                    <a:lumMod val="90000"/>
                    <a:lumOff val="10000"/>
                  </a:schemeClr>
                </a:solidFill>
                <a:ea typeface="SimSun" panose="02010600030101010101" pitchFamily="2" charset="-122"/>
                <a:cs typeface="Times New Roman" panose="02020603050405020304" pitchFamily="18" charset="0"/>
              </a:rPr>
              <a:t>The intent of the HIF is to </a:t>
            </a:r>
            <a:r>
              <a:rPr lang="en-AU" sz="2400" dirty="0">
                <a:solidFill>
                  <a:schemeClr val="accent2">
                    <a:lumMod val="75000"/>
                  </a:schemeClr>
                </a:solidFill>
                <a:ea typeface="SimSun" panose="02010600030101010101" pitchFamily="2" charset="-122"/>
                <a:cs typeface="Times New Roman" panose="02020603050405020304" pitchFamily="18" charset="0"/>
              </a:rPr>
              <a:t>enable and support service innovation</a:t>
            </a:r>
            <a:r>
              <a:rPr lang="en-AU" sz="2400" dirty="0">
                <a:solidFill>
                  <a:schemeClr val="tx1">
                    <a:lumMod val="90000"/>
                    <a:lumOff val="10000"/>
                  </a:schemeClr>
                </a:solidFill>
                <a:ea typeface="SimSun" panose="02010600030101010101" pitchFamily="2" charset="-122"/>
                <a:cs typeface="Times New Roman" panose="02020603050405020304" pitchFamily="18" charset="0"/>
              </a:rPr>
              <a:t> to better respond to the current crisis and begin moving us towards system transformation.</a:t>
            </a:r>
          </a:p>
          <a:p>
            <a:pPr>
              <a:spcAft>
                <a:spcPts val="600"/>
              </a:spcAft>
            </a:pPr>
            <a:endParaRPr lang="en-AU" sz="2400" b="1" dirty="0">
              <a:solidFill>
                <a:schemeClr val="accent2">
                  <a:lumMod val="75000"/>
                </a:schemeClr>
              </a:solidFill>
              <a:latin typeface="Public Sans Light" pitchFamily="2" charset="0"/>
              <a:ea typeface="SimSun" panose="02010600030101010101" pitchFamily="2" charset="-122"/>
              <a:cs typeface="Times New Roman" panose="02020603050405020304" pitchFamily="18" charset="0"/>
            </a:endParaRPr>
          </a:p>
          <a:p>
            <a:pPr>
              <a:spcAft>
                <a:spcPts val="600"/>
              </a:spcAft>
            </a:pPr>
            <a:endParaRPr lang="en-AU" sz="2400" b="1" dirty="0">
              <a:solidFill>
                <a:schemeClr val="accent2">
                  <a:lumMod val="75000"/>
                </a:schemeClr>
              </a:solidFill>
              <a:latin typeface="Public Sans Light" pitchFamily="2" charset="0"/>
              <a:ea typeface="SimSun" panose="02010600030101010101" pitchFamily="2" charset="-122"/>
              <a:cs typeface="Times New Roman" panose="02020603050405020304" pitchFamily="18" charset="0"/>
            </a:endParaRPr>
          </a:p>
          <a:p>
            <a:pPr>
              <a:spcAft>
                <a:spcPts val="600"/>
              </a:spcAft>
            </a:pPr>
            <a:endParaRPr lang="en-AU" sz="1200" dirty="0"/>
          </a:p>
        </p:txBody>
      </p:sp>
      <p:sp>
        <p:nvSpPr>
          <p:cNvPr id="4" name="Text Placeholder 2">
            <a:extLst>
              <a:ext uri="{FF2B5EF4-FFF2-40B4-BE49-F238E27FC236}">
                <a16:creationId xmlns:a16="http://schemas.microsoft.com/office/drawing/2014/main" id="{C4274063-EE2E-B0E1-E04A-8D79764104D1}"/>
              </a:ext>
            </a:extLst>
          </p:cNvPr>
          <p:cNvSpPr txBox="1">
            <a:spLocks/>
          </p:cNvSpPr>
          <p:nvPr/>
        </p:nvSpPr>
        <p:spPr>
          <a:xfrm>
            <a:off x="7696199" y="1980000"/>
            <a:ext cx="4124325" cy="4338000"/>
          </a:xfrm>
          <a:prstGeom prst="rect">
            <a:avLst/>
          </a:prstGeom>
          <a:solidFill>
            <a:schemeClr val="accent4"/>
          </a:solidFill>
        </p:spPr>
        <p:txBody>
          <a:bodyPr vert="horz" lIns="0" tIns="18000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3200" b="0" kern="1200">
                <a:solidFill>
                  <a:schemeClr val="accent2"/>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3200" b="0" kern="1200">
                <a:solidFill>
                  <a:schemeClr val="accent2"/>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3200" kern="1200">
                <a:solidFill>
                  <a:schemeClr val="accent2"/>
                </a:solidFill>
                <a:latin typeface="+mn-lt"/>
                <a:ea typeface="+mn-ea"/>
                <a:cs typeface="+mn-cs"/>
              </a:defRPr>
            </a:lvl3pPr>
            <a:lvl4pPr marL="467953" indent="-467953" algn="l" defTabSz="914377" rtl="0" eaLnBrk="1" latinLnBrk="0" hangingPunct="1">
              <a:lnSpc>
                <a:spcPct val="100000"/>
              </a:lnSpc>
              <a:spcBef>
                <a:spcPts val="0"/>
              </a:spcBef>
              <a:spcAft>
                <a:spcPts val="600"/>
              </a:spcAft>
              <a:buClr>
                <a:schemeClr val="bg2"/>
              </a:buClr>
              <a:buFont typeface="Arial" panose="020B0604020202020204" pitchFamily="34" charset="0"/>
              <a:buChar char="•"/>
              <a:defRPr sz="3200" kern="1200">
                <a:solidFill>
                  <a:schemeClr val="accent2"/>
                </a:solidFill>
                <a:latin typeface="+mn-lt"/>
                <a:ea typeface="+mn-ea"/>
                <a:cs typeface="+mn-cs"/>
              </a:defRPr>
            </a:lvl4pPr>
            <a:lvl5pPr marL="827917" indent="-327567" algn="l" defTabSz="914377" rtl="0" eaLnBrk="1" latinLnBrk="0" hangingPunct="1">
              <a:lnSpc>
                <a:spcPct val="100000"/>
              </a:lnSpc>
              <a:spcBef>
                <a:spcPts val="0"/>
              </a:spcBef>
              <a:spcAft>
                <a:spcPts val="600"/>
              </a:spcAft>
              <a:buFont typeface="Times New Roman" panose="02020603050405020304" pitchFamily="18" charset="0"/>
              <a:buChar char="–"/>
              <a:defRPr sz="3200" kern="1200">
                <a:solidFill>
                  <a:schemeClr val="accent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2400" dirty="0">
                <a:solidFill>
                  <a:schemeClr val="tx1"/>
                </a:solidFill>
                <a:latin typeface="+mj-lt"/>
              </a:rPr>
              <a:t>The HIF has two grant programs:</a:t>
            </a:r>
          </a:p>
          <a:p>
            <a:pPr marL="342900" indent="-342900">
              <a:spcAft>
                <a:spcPts val="600"/>
              </a:spcAft>
              <a:buFont typeface="Arial" panose="020B0604020202020204" pitchFamily="34" charset="0"/>
              <a:buChar char="•"/>
            </a:pPr>
            <a:r>
              <a:rPr lang="en-AU" sz="1800" dirty="0">
                <a:solidFill>
                  <a:schemeClr val="tx1"/>
                </a:solidFill>
              </a:rPr>
              <a:t>Reforming Temporary Accommodation (RTA)</a:t>
            </a:r>
          </a:p>
          <a:p>
            <a:pPr marL="342900" indent="-342900">
              <a:spcAft>
                <a:spcPts val="600"/>
              </a:spcAft>
              <a:buFont typeface="Arial" panose="020B0604020202020204" pitchFamily="34" charset="0"/>
              <a:buChar char="•"/>
            </a:pPr>
            <a:r>
              <a:rPr lang="en-AU" sz="1800" dirty="0">
                <a:solidFill>
                  <a:schemeClr val="tx1"/>
                </a:solidFill>
              </a:rPr>
              <a:t>Service Reform and Innovation (SRI)</a:t>
            </a:r>
            <a:endParaRPr lang="en-AU" sz="1800" b="1" dirty="0">
              <a:solidFill>
                <a:schemeClr val="tx1"/>
              </a:solidFill>
            </a:endParaRPr>
          </a:p>
          <a:p>
            <a:pPr>
              <a:spcAft>
                <a:spcPts val="600"/>
              </a:spcAft>
            </a:pPr>
            <a:endParaRPr lang="en-AU" sz="2400" b="1" dirty="0">
              <a:solidFill>
                <a:schemeClr val="tx1"/>
              </a:solidFill>
            </a:endParaRPr>
          </a:p>
          <a:p>
            <a:pPr>
              <a:spcAft>
                <a:spcPts val="600"/>
              </a:spcAft>
            </a:pPr>
            <a:r>
              <a:rPr lang="en-AU" sz="2400" dirty="0">
                <a:solidFill>
                  <a:schemeClr val="tx1"/>
                </a:solidFill>
                <a:latin typeface="+mj-lt"/>
              </a:rPr>
              <a:t>$30M has been provisionally allocated for 2024/25.</a:t>
            </a:r>
          </a:p>
          <a:p>
            <a:pPr>
              <a:spcAft>
                <a:spcPts val="600"/>
              </a:spcAft>
            </a:pPr>
            <a:endParaRPr lang="en-AU" sz="2400" b="1" dirty="0">
              <a:solidFill>
                <a:schemeClr val="tx1"/>
              </a:solidFill>
            </a:endParaRPr>
          </a:p>
          <a:p>
            <a:pPr>
              <a:spcAft>
                <a:spcPts val="600"/>
              </a:spcAft>
            </a:pPr>
            <a:endParaRPr lang="en-AU" sz="1200" dirty="0">
              <a:solidFill>
                <a:schemeClr val="tx1"/>
              </a:solidFill>
            </a:endParaRPr>
          </a:p>
        </p:txBody>
      </p:sp>
    </p:spTree>
    <p:extLst>
      <p:ext uri="{BB962C8B-B14F-4D97-AF65-F5344CB8AC3E}">
        <p14:creationId xmlns:p14="http://schemas.microsoft.com/office/powerpoint/2010/main" val="3640194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2EF1B-DFF0-08A4-E41F-52587AEE4D77}"/>
              </a:ext>
            </a:extLst>
          </p:cNvPr>
          <p:cNvSpPr>
            <a:spLocks noGrp="1"/>
          </p:cNvSpPr>
          <p:nvPr>
            <p:ph type="title"/>
          </p:nvPr>
        </p:nvSpPr>
        <p:spPr>
          <a:xfrm>
            <a:off x="556591" y="540000"/>
            <a:ext cx="11511584" cy="803025"/>
          </a:xfrm>
        </p:spPr>
        <p:txBody>
          <a:bodyPr anchor="ctr"/>
          <a:lstStyle/>
          <a:p>
            <a:r>
              <a:rPr lang="en-AU" sz="4400" dirty="0">
                <a:solidFill>
                  <a:schemeClr val="accent2">
                    <a:lumMod val="75000"/>
                  </a:schemeClr>
                </a:solidFill>
                <a:latin typeface="+mj-lt"/>
              </a:rPr>
              <a:t>Eligibility criteria for HIF grant programs</a:t>
            </a:r>
          </a:p>
        </p:txBody>
      </p:sp>
      <p:sp>
        <p:nvSpPr>
          <p:cNvPr id="3" name="Text Placeholder 2">
            <a:extLst>
              <a:ext uri="{FF2B5EF4-FFF2-40B4-BE49-F238E27FC236}">
                <a16:creationId xmlns:a16="http://schemas.microsoft.com/office/drawing/2014/main" id="{E3732E1E-4D65-7576-7256-37741862D66A}"/>
              </a:ext>
            </a:extLst>
          </p:cNvPr>
          <p:cNvSpPr>
            <a:spLocks noGrp="1"/>
          </p:cNvSpPr>
          <p:nvPr>
            <p:ph type="body" sz="quarter" idx="11"/>
          </p:nvPr>
        </p:nvSpPr>
        <p:spPr>
          <a:xfrm>
            <a:off x="556591" y="1627574"/>
            <a:ext cx="9397034" cy="4944675"/>
          </a:xfrm>
        </p:spPr>
        <p:txBody>
          <a:bodyPr/>
          <a:lstStyle/>
          <a:p>
            <a:pPr>
              <a:spcAft>
                <a:spcPts val="600"/>
              </a:spcAft>
            </a:pPr>
            <a:r>
              <a:rPr lang="en-AU" sz="2800" dirty="0">
                <a:solidFill>
                  <a:schemeClr val="accent2">
                    <a:lumMod val="75000"/>
                  </a:schemeClr>
                </a:solidFill>
                <a:latin typeface="+mj-lt"/>
              </a:rPr>
              <a:t>Which organisations are eligible?*</a:t>
            </a:r>
          </a:p>
          <a:p>
            <a:pPr marL="285750" indent="-285750">
              <a:spcBef>
                <a:spcPts val="600"/>
              </a:spcBef>
              <a:spcAft>
                <a:spcPts val="600"/>
              </a:spcAft>
              <a:buFont typeface="Arial" panose="020B0604020202020204" pitchFamily="34" charset="0"/>
              <a:buChar char="•"/>
              <a:tabLst>
                <a:tab pos="226695" algn="l"/>
                <a:tab pos="453390" algn="l"/>
                <a:tab pos="1620520" algn="l"/>
              </a:tabLst>
            </a:pPr>
            <a:r>
              <a:rPr lang="en-AU" sz="2000" dirty="0">
                <a:solidFill>
                  <a:srgbClr val="22272B"/>
                </a:solidFill>
                <a:effectLst/>
                <a:latin typeface="Public Sans Light" pitchFamily="2" charset="0"/>
                <a:ea typeface="SimSun" panose="02010600030101010101" pitchFamily="2" charset="-122"/>
                <a:cs typeface="Times New Roman" panose="02020603050405020304" pitchFamily="18" charset="0"/>
              </a:rPr>
              <a:t>All accredited Specialist Homelessness Services (SHS)</a:t>
            </a:r>
          </a:p>
          <a:p>
            <a:pPr marL="285750" indent="-285750">
              <a:spcBef>
                <a:spcPts val="600"/>
              </a:spcBef>
              <a:spcAft>
                <a:spcPts val="600"/>
              </a:spcAft>
              <a:buFont typeface="Arial" panose="020B0604020202020204" pitchFamily="34" charset="0"/>
              <a:buChar char="•"/>
              <a:tabLst>
                <a:tab pos="226695" algn="l"/>
                <a:tab pos="453390" algn="l"/>
                <a:tab pos="1620520" algn="l"/>
              </a:tabLst>
            </a:pPr>
            <a:r>
              <a:rPr lang="en-AU" sz="2000" dirty="0">
                <a:solidFill>
                  <a:srgbClr val="22272B"/>
                </a:solidFill>
                <a:effectLst/>
                <a:latin typeface="Public Sans Light" pitchFamily="2" charset="0"/>
                <a:ea typeface="SimSun" panose="02010600030101010101" pitchFamily="2" charset="-122"/>
                <a:cs typeface="Times New Roman" panose="02020603050405020304" pitchFamily="18" charset="0"/>
              </a:rPr>
              <a:t>All registered Community Housing Providers (CHPs) and Aboriginal Community Housing Providers (ACHPs</a:t>
            </a:r>
            <a:r>
              <a:rPr lang="en-AU" sz="2000" dirty="0">
                <a:solidFill>
                  <a:srgbClr val="22272B"/>
                </a:solidFill>
                <a:latin typeface="Public Sans Light" pitchFamily="2" charset="0"/>
                <a:ea typeface="SimSun" panose="02010600030101010101" pitchFamily="2" charset="-122"/>
                <a:cs typeface="Times New Roman" panose="02020603050405020304" pitchFamily="18" charset="0"/>
              </a:rPr>
              <a:t>), both through National or Local Schemes</a:t>
            </a:r>
            <a:r>
              <a:rPr lang="en-AU" sz="2000" dirty="0">
                <a:solidFill>
                  <a:srgbClr val="22272B"/>
                </a:solidFill>
                <a:effectLst/>
                <a:latin typeface="Public Sans Light" pitchFamily="2" charset="0"/>
                <a:ea typeface="SimSun" panose="02010600030101010101" pitchFamily="2" charset="-122"/>
                <a:cs typeface="Times New Roman" panose="02020603050405020304" pitchFamily="18" charset="0"/>
              </a:rPr>
              <a:t> </a:t>
            </a:r>
            <a:endParaRPr lang="en-AU" sz="2000" dirty="0">
              <a:solidFill>
                <a:srgbClr val="FF0000"/>
              </a:solidFill>
              <a:effectLst/>
              <a:latin typeface="Calibri" panose="020F0502020204030204" pitchFamily="34" charset="0"/>
              <a:ea typeface="Calibri" panose="020F0502020204030204" pitchFamily="34" charset="0"/>
            </a:endParaRPr>
          </a:p>
          <a:p>
            <a:pPr marL="285750" indent="-285750">
              <a:spcBef>
                <a:spcPts val="600"/>
              </a:spcBef>
              <a:spcAft>
                <a:spcPts val="600"/>
              </a:spcAft>
              <a:buFont typeface="Arial" panose="020B0604020202020204" pitchFamily="34" charset="0"/>
              <a:buChar char="•"/>
              <a:tabLst>
                <a:tab pos="226695" algn="l"/>
                <a:tab pos="453390" algn="l"/>
                <a:tab pos="1620520" algn="l"/>
              </a:tabLst>
            </a:pPr>
            <a:r>
              <a:rPr lang="en-AU" sz="2000" dirty="0">
                <a:solidFill>
                  <a:srgbClr val="22272B"/>
                </a:solidFill>
                <a:effectLst/>
                <a:latin typeface="Public Sans Light" pitchFamily="2" charset="0"/>
                <a:ea typeface="SimSun" panose="02010600030101010101" pitchFamily="2" charset="-122"/>
                <a:cs typeface="Times New Roman" panose="02020603050405020304" pitchFamily="18" charset="0"/>
              </a:rPr>
              <a:t>Consideration will be given to other organisations who agree to achieve SHS accreditation and housing providers who are in the process of registration</a:t>
            </a:r>
            <a:endParaRPr lang="en-AU" sz="2000" dirty="0">
              <a:solidFill>
                <a:srgbClr val="FF0000"/>
              </a:solidFill>
              <a:effectLst/>
              <a:latin typeface="Calibri" panose="020F0502020204030204" pitchFamily="34" charset="0"/>
              <a:ea typeface="Calibri" panose="020F0502020204030204" pitchFamily="34" charset="0"/>
            </a:endParaRPr>
          </a:p>
          <a:p>
            <a:pPr marL="285750" indent="-285750">
              <a:spcBef>
                <a:spcPts val="600"/>
              </a:spcBef>
              <a:spcAft>
                <a:spcPts val="600"/>
              </a:spcAft>
              <a:buFont typeface="Arial" panose="020B0604020202020204" pitchFamily="34" charset="0"/>
              <a:buChar char="•"/>
              <a:tabLst>
                <a:tab pos="226695" algn="l"/>
                <a:tab pos="453390" algn="l"/>
                <a:tab pos="1620520" algn="l"/>
              </a:tabLst>
            </a:pPr>
            <a:r>
              <a:rPr lang="en-AU" sz="2000" dirty="0">
                <a:solidFill>
                  <a:srgbClr val="22272B"/>
                </a:solidFill>
                <a:effectLst/>
                <a:latin typeface="Public Sans Light" pitchFamily="2" charset="0"/>
                <a:ea typeface="SimSun" panose="02010600030101010101" pitchFamily="2" charset="-122"/>
                <a:cs typeface="Times New Roman" panose="02020603050405020304" pitchFamily="18" charset="0"/>
              </a:rPr>
              <a:t>Partnerships are welcome </a:t>
            </a:r>
            <a:endParaRPr lang="en-AU" sz="2000" dirty="0">
              <a:solidFill>
                <a:srgbClr val="FF0000"/>
              </a:solidFill>
              <a:effectLst/>
              <a:latin typeface="Calibri" panose="020F0502020204030204" pitchFamily="34" charset="0"/>
              <a:ea typeface="Calibri" panose="020F0502020204030204" pitchFamily="34" charset="0"/>
            </a:endParaRPr>
          </a:p>
          <a:p>
            <a:pPr marL="285750" indent="-285750">
              <a:spcBef>
                <a:spcPts val="600"/>
              </a:spcBef>
              <a:spcAft>
                <a:spcPts val="600"/>
              </a:spcAft>
              <a:buFont typeface="Arial" panose="020B0604020202020204" pitchFamily="34" charset="0"/>
              <a:buChar char="•"/>
              <a:tabLst>
                <a:tab pos="226695" algn="l"/>
                <a:tab pos="453390" algn="l"/>
                <a:tab pos="1620520" algn="l"/>
              </a:tabLst>
            </a:pPr>
            <a:r>
              <a:rPr lang="en-AU" sz="2000" dirty="0">
                <a:solidFill>
                  <a:srgbClr val="22272B"/>
                </a:solidFill>
                <a:effectLst/>
                <a:latin typeface="Public Sans Light" pitchFamily="2" charset="0"/>
                <a:ea typeface="SimSun" panose="02010600030101010101" pitchFamily="2" charset="-122"/>
                <a:cs typeface="Times New Roman" panose="02020603050405020304" pitchFamily="18" charset="0"/>
              </a:rPr>
              <a:t>Applications led by, or in partnership with Aboriginal-led providers will be highly regarded</a:t>
            </a:r>
          </a:p>
          <a:p>
            <a:pPr>
              <a:spcBef>
                <a:spcPts val="600"/>
              </a:spcBef>
              <a:spcAft>
                <a:spcPts val="600"/>
              </a:spcAft>
              <a:tabLst>
                <a:tab pos="226695" algn="l"/>
                <a:tab pos="453390" algn="l"/>
                <a:tab pos="1620520" algn="l"/>
              </a:tabLst>
            </a:pPr>
            <a:endParaRPr lang="en-AU" sz="1400" dirty="0">
              <a:solidFill>
                <a:srgbClr val="22272B"/>
              </a:solidFill>
              <a:effectLst/>
              <a:latin typeface="Public Sans Light" pitchFamily="2" charset="0"/>
              <a:ea typeface="SimSun" panose="02010600030101010101" pitchFamily="2" charset="-122"/>
              <a:cs typeface="Times New Roman" panose="02020603050405020304" pitchFamily="18" charset="0"/>
            </a:endParaRPr>
          </a:p>
          <a:p>
            <a:pPr>
              <a:spcBef>
                <a:spcPts val="600"/>
              </a:spcBef>
              <a:spcAft>
                <a:spcPts val="600"/>
              </a:spcAft>
              <a:tabLst>
                <a:tab pos="226695" algn="l"/>
                <a:tab pos="453390" algn="l"/>
                <a:tab pos="1620520" algn="l"/>
              </a:tabLst>
            </a:pPr>
            <a:r>
              <a:rPr lang="en-AU" sz="1400" dirty="0">
                <a:solidFill>
                  <a:srgbClr val="22272B"/>
                </a:solidFill>
                <a:effectLst/>
                <a:latin typeface="Public Sans Light" pitchFamily="2" charset="0"/>
                <a:ea typeface="SimSun" panose="02010600030101010101" pitchFamily="2" charset="-122"/>
                <a:cs typeface="Times New Roman" panose="02020603050405020304" pitchFamily="18" charset="0"/>
              </a:rPr>
              <a:t>*Full eligibility criteria </a:t>
            </a:r>
            <a:r>
              <a:rPr lang="en-AU" sz="1400" dirty="0">
                <a:solidFill>
                  <a:srgbClr val="22272B"/>
                </a:solidFill>
                <a:latin typeface="Public Sans Light" pitchFamily="2" charset="0"/>
                <a:ea typeface="SimSun" panose="02010600030101010101" pitchFamily="2" charset="-122"/>
                <a:cs typeface="Times New Roman" panose="02020603050405020304" pitchFamily="18" charset="0"/>
              </a:rPr>
              <a:t>(including regulatory, insurance etc) outlined in Program Guidelines</a:t>
            </a:r>
            <a:endParaRPr lang="en-AU" sz="1400" dirty="0">
              <a:solidFill>
                <a:srgbClr val="FF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85306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414F-F4B6-2DAA-A440-24E5E528CE6F}"/>
              </a:ext>
            </a:extLst>
          </p:cNvPr>
          <p:cNvSpPr>
            <a:spLocks noGrp="1"/>
          </p:cNvSpPr>
          <p:nvPr>
            <p:ph type="ctrTitle"/>
          </p:nvPr>
        </p:nvSpPr>
        <p:spPr>
          <a:xfrm>
            <a:off x="1197225" y="1666875"/>
            <a:ext cx="9061200" cy="1466850"/>
          </a:xfrm>
        </p:spPr>
        <p:txBody>
          <a:bodyPr/>
          <a:lstStyle/>
          <a:p>
            <a:r>
              <a:rPr lang="en-AU" dirty="0"/>
              <a:t>Overview of the two HIF grant programs</a:t>
            </a:r>
            <a:br>
              <a:rPr lang="en-AU" dirty="0"/>
            </a:br>
            <a:endParaRPr lang="en-AU" sz="4400" dirty="0"/>
          </a:p>
        </p:txBody>
      </p:sp>
      <p:pic>
        <p:nvPicPr>
          <p:cNvPr id="6" name="Picture 5" descr="A red and black logo&#10;&#10;Description automatically generated">
            <a:extLst>
              <a:ext uri="{FF2B5EF4-FFF2-40B4-BE49-F238E27FC236}">
                <a16:creationId xmlns:a16="http://schemas.microsoft.com/office/drawing/2014/main" id="{0FDCED13-5734-64F5-FDEB-09152BB48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800" y="5815347"/>
            <a:ext cx="619200" cy="682652"/>
          </a:xfrm>
          <a:prstGeom prst="rect">
            <a:avLst/>
          </a:prstGeom>
        </p:spPr>
      </p:pic>
      <p:sp>
        <p:nvSpPr>
          <p:cNvPr id="7" name="Title 1">
            <a:extLst>
              <a:ext uri="{FF2B5EF4-FFF2-40B4-BE49-F238E27FC236}">
                <a16:creationId xmlns:a16="http://schemas.microsoft.com/office/drawing/2014/main" id="{3B164582-7321-01FF-CC7C-CD733DF7421C}"/>
              </a:ext>
            </a:extLst>
          </p:cNvPr>
          <p:cNvSpPr txBox="1">
            <a:spLocks/>
          </p:cNvSpPr>
          <p:nvPr/>
        </p:nvSpPr>
        <p:spPr>
          <a:xfrm>
            <a:off x="1473449" y="3133725"/>
            <a:ext cx="8127751" cy="2057400"/>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marL="685800" indent="-685800">
              <a:spcAft>
                <a:spcPts val="600"/>
              </a:spcAft>
              <a:buFont typeface="Arial" panose="020B0604020202020204" pitchFamily="34" charset="0"/>
              <a:buChar char="•"/>
            </a:pPr>
            <a:r>
              <a:rPr lang="en-AU" sz="3600" dirty="0"/>
              <a:t>Reforming Temporary Accommodation (RTA)</a:t>
            </a:r>
          </a:p>
          <a:p>
            <a:pPr marL="685800" indent="-685800">
              <a:buFont typeface="Arial" panose="020B0604020202020204" pitchFamily="34" charset="0"/>
              <a:buChar char="•"/>
            </a:pPr>
            <a:r>
              <a:rPr lang="en-AU" sz="3600" dirty="0"/>
              <a:t>Service Reform and Innovation (SRI)</a:t>
            </a:r>
            <a:endParaRPr lang="en-AU" sz="4000" dirty="0"/>
          </a:p>
        </p:txBody>
      </p:sp>
    </p:spTree>
    <p:extLst>
      <p:ext uri="{BB962C8B-B14F-4D97-AF65-F5344CB8AC3E}">
        <p14:creationId xmlns:p14="http://schemas.microsoft.com/office/powerpoint/2010/main" val="1635016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4CD23-6183-A619-C9E1-A1490E1B9774}"/>
              </a:ext>
            </a:extLst>
          </p:cNvPr>
          <p:cNvSpPr>
            <a:spLocks noGrp="1"/>
          </p:cNvSpPr>
          <p:nvPr>
            <p:ph type="title"/>
          </p:nvPr>
        </p:nvSpPr>
        <p:spPr/>
        <p:txBody>
          <a:bodyPr/>
          <a:lstStyle/>
          <a:p>
            <a:r>
              <a:rPr lang="en-AU" dirty="0"/>
              <a:t>Grant Program : Reforming Temporary Accommodation</a:t>
            </a:r>
          </a:p>
        </p:txBody>
      </p:sp>
      <p:sp>
        <p:nvSpPr>
          <p:cNvPr id="5" name="Text Placeholder 4">
            <a:extLst>
              <a:ext uri="{FF2B5EF4-FFF2-40B4-BE49-F238E27FC236}">
                <a16:creationId xmlns:a16="http://schemas.microsoft.com/office/drawing/2014/main" id="{BC428C5C-2722-9582-1698-CCB250354A95}"/>
              </a:ext>
            </a:extLst>
          </p:cNvPr>
          <p:cNvSpPr>
            <a:spLocks noGrp="1"/>
          </p:cNvSpPr>
          <p:nvPr>
            <p:ph type="body" sz="quarter" idx="11"/>
          </p:nvPr>
        </p:nvSpPr>
        <p:spPr/>
        <p:txBody>
          <a:bodyPr/>
          <a:lstStyle/>
          <a:p>
            <a:r>
              <a:rPr lang="en-AU" dirty="0"/>
              <a:t>1</a:t>
            </a:r>
          </a:p>
        </p:txBody>
      </p:sp>
      <p:pic>
        <p:nvPicPr>
          <p:cNvPr id="6" name="Picture 5" descr="A red and black logo&#10;&#10;Description automatically generated">
            <a:extLst>
              <a:ext uri="{FF2B5EF4-FFF2-40B4-BE49-F238E27FC236}">
                <a16:creationId xmlns:a16="http://schemas.microsoft.com/office/drawing/2014/main" id="{2E34589B-70AB-A911-56EB-DF17D9B52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2800" y="360000"/>
            <a:ext cx="619200" cy="682652"/>
          </a:xfrm>
          <a:prstGeom prst="rect">
            <a:avLst/>
          </a:prstGeom>
        </p:spPr>
      </p:pic>
    </p:spTree>
    <p:extLst>
      <p:ext uri="{BB962C8B-B14F-4D97-AF65-F5344CB8AC3E}">
        <p14:creationId xmlns:p14="http://schemas.microsoft.com/office/powerpoint/2010/main" val="3117429078"/>
      </p:ext>
    </p:extLst>
  </p:cSld>
  <p:clrMapOvr>
    <a:masterClrMapping/>
  </p:clrMapOvr>
</p:sld>
</file>

<file path=ppt/theme/theme1.xml><?xml version="1.0" encoding="utf-8"?>
<a:theme xmlns:a="http://schemas.openxmlformats.org/drawingml/2006/main" name="NSWG Corporate">
  <a:themeElements>
    <a:clrScheme name="Custom 33">
      <a:dk1>
        <a:srgbClr val="22272B"/>
      </a:dk1>
      <a:lt1>
        <a:srgbClr val="FFFFFF"/>
      </a:lt1>
      <a:dk2>
        <a:srgbClr val="D7153A"/>
      </a:dk2>
      <a:lt2>
        <a:srgbClr val="002664"/>
      </a:lt2>
      <a:accent1>
        <a:srgbClr val="630019"/>
      </a:accent1>
      <a:accent2>
        <a:srgbClr val="D7153A"/>
      </a:accent2>
      <a:accent3>
        <a:srgbClr val="FFB8C1"/>
      </a:accent3>
      <a:accent4>
        <a:srgbClr val="FFE6EA"/>
      </a:accent4>
      <a:accent5>
        <a:srgbClr val="FAAF05"/>
      </a:accent5>
      <a:accent6>
        <a:srgbClr val="FFF4CF"/>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t" anchorCtr="0"/>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Homes NSW_PPT Template_Primary" id="{5B2D1EBA-C9EE-2945-AFBD-0AFB2620E4D2}" vid="{139C6175-CE6D-7E47-B9D6-A2EC21200D50}"/>
    </a:ext>
  </a:extLst>
</a:theme>
</file>

<file path=ppt/theme/theme2.xml><?xml version="1.0" encoding="utf-8"?>
<a:theme xmlns:a="http://schemas.openxmlformats.org/drawingml/2006/main" name="Placeholder">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CC PPT Sept 2022">
      <a:majorFont>
        <a:latin typeface="Public Sans"/>
        <a:ea typeface=""/>
        <a:cs typeface=""/>
      </a:majorFont>
      <a:minorFont>
        <a:latin typeface="Public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0" tIns="0" rIns="0" bIns="0" rtlCol="0" anchor="t" anchorCtr="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Homes NSW_PPT Template_Primary" id="{5B2D1EBA-C9EE-2945-AFBD-0AFB2620E4D2}" vid="{91CDD716-FF72-164A-A736-C99B7D9741D9}"/>
    </a:ext>
  </a:extLst>
</a:theme>
</file>

<file path=ppt/theme/theme3.xml><?xml version="1.0" encoding="utf-8"?>
<a:theme xmlns:a="http://schemas.openxmlformats.org/drawingml/2006/main" name="default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2DF23E3E3411C478EAF90D330138416" ma:contentTypeVersion="15" ma:contentTypeDescription="Create a new document." ma:contentTypeScope="" ma:versionID="eb6cc9131112a053917063fdc9e2d3c4">
  <xsd:schema xmlns:xsd="http://www.w3.org/2001/XMLSchema" xmlns:xs="http://www.w3.org/2001/XMLSchema" xmlns:p="http://schemas.microsoft.com/office/2006/metadata/properties" xmlns:ns2="4656c30b-fab6-4023-bd42-ade8a745562d" xmlns:ns3="6696be44-e9f4-48f6-bf02-6c030b9f7bca" targetNamespace="http://schemas.microsoft.com/office/2006/metadata/properties" ma:root="true" ma:fieldsID="9774b5bb3d795ba02c2662e1287cded6" ns2:_="" ns3:_="">
    <xsd:import namespace="4656c30b-fab6-4023-bd42-ade8a745562d"/>
    <xsd:import namespace="6696be44-e9f4-48f6-bf02-6c030b9f7bc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56c30b-fab6-4023-bd42-ade8a7455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4a9b5ed-3dec-4005-b770-d275ff43f163"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96be44-e9f4-48f6-bf02-6c030b9f7bc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54fedb-a94a-4309-92ac-d2e9b099398f}" ma:internalName="TaxCatchAll" ma:showField="CatchAllData" ma:web="6696be44-e9f4-48f6-bf02-6c030b9f7bc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696be44-e9f4-48f6-bf02-6c030b9f7bca" xsi:nil="true"/>
    <lcf76f155ced4ddcb4097134ff3c332f xmlns="4656c30b-fab6-4023-bd42-ade8a745562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303B4BE-719F-4275-9CEF-71205B7E8CF5}">
  <ds:schemaRefs>
    <ds:schemaRef ds:uri="http://schemas.microsoft.com/sharepoint/v3/contenttype/forms"/>
  </ds:schemaRefs>
</ds:datastoreItem>
</file>

<file path=customXml/itemProps2.xml><?xml version="1.0" encoding="utf-8"?>
<ds:datastoreItem xmlns:ds="http://schemas.openxmlformats.org/officeDocument/2006/customXml" ds:itemID="{A3B62238-6FB3-4B41-9232-230C14AED9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56c30b-fab6-4023-bd42-ade8a745562d"/>
    <ds:schemaRef ds:uri="6696be44-e9f4-48f6-bf02-6c030b9f7b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1FD55A-42CE-4CF1-AE75-71D7F308B137}">
  <ds:schemaRefs>
    <ds:schemaRef ds:uri="http://schemas.microsoft.com/office/2006/metadata/properties"/>
    <ds:schemaRef ds:uri="http://schemas.microsoft.com/office/infopath/2007/PartnerControls"/>
    <ds:schemaRef ds:uri="9f0ac7ce-5f57-4ea0-9af7-01d4f3f1ccae"/>
    <ds:schemaRef ds:uri="0e5ca2ac-52ac-4627-b7a1-c043944a681f"/>
    <ds:schemaRef ds:uri="6696be44-e9f4-48f6-bf02-6c030b9f7bca"/>
    <ds:schemaRef ds:uri="4656c30b-fab6-4023-bd42-ade8a745562d"/>
  </ds:schemaRefs>
</ds:datastoreItem>
</file>

<file path=docProps/app.xml><?xml version="1.0" encoding="utf-8"?>
<Properties xmlns="http://schemas.openxmlformats.org/officeDocument/2006/extended-properties" xmlns:vt="http://schemas.openxmlformats.org/officeDocument/2006/docPropsVTypes">
  <Template>Homes NSW_PPT Template_Primary</Template>
  <TotalTime>1577</TotalTime>
  <Words>1826</Words>
  <Application>Microsoft Office PowerPoint</Application>
  <PresentationFormat>Widescreen</PresentationFormat>
  <Paragraphs>161</Paragraphs>
  <Slides>25</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25</vt:i4>
      </vt:variant>
    </vt:vector>
  </HeadingPairs>
  <TitlesOfParts>
    <vt:vector size="37" baseType="lpstr">
      <vt:lpstr>Public Sans SemiBold</vt:lpstr>
      <vt:lpstr>Times New Roman</vt:lpstr>
      <vt:lpstr>Symbol</vt:lpstr>
      <vt:lpstr>Public Sans</vt:lpstr>
      <vt:lpstr>Arial</vt:lpstr>
      <vt:lpstr>Public Sans Light</vt:lpstr>
      <vt:lpstr>Calibri</vt:lpstr>
      <vt:lpstr>Public San light</vt:lpstr>
      <vt:lpstr>Century Gothic</vt:lpstr>
      <vt:lpstr>NSWG Corporate</vt:lpstr>
      <vt:lpstr>Placeholder</vt:lpstr>
      <vt:lpstr>default layout</vt:lpstr>
      <vt:lpstr>Homelessness Innovation Fund (HIF)</vt:lpstr>
      <vt:lpstr>Acknowledgement of Country</vt:lpstr>
      <vt:lpstr>PowerPoint Presentation</vt:lpstr>
      <vt:lpstr>Today’s session</vt:lpstr>
      <vt:lpstr>PowerPoint Presentation</vt:lpstr>
      <vt:lpstr>Introduction to the HIF</vt:lpstr>
      <vt:lpstr>Eligibility criteria for HIF grant programs</vt:lpstr>
      <vt:lpstr>Overview of the two HIF grant programs </vt:lpstr>
      <vt:lpstr>Grant Program : Reforming Temporary Accommodation</vt:lpstr>
      <vt:lpstr>PowerPoint Presentation</vt:lpstr>
      <vt:lpstr>Reforming TA: Program objectives</vt:lpstr>
      <vt:lpstr>Reforming TA: Scale of grants available</vt:lpstr>
      <vt:lpstr>Reforming TA: Service requirements</vt:lpstr>
      <vt:lpstr>Reforming TA: Assessment criteria</vt:lpstr>
      <vt:lpstr>Grant Program: Service Reform  and Innovation</vt:lpstr>
      <vt:lpstr>PowerPoint Presentation</vt:lpstr>
      <vt:lpstr>Service Reform and Innovation: Examples</vt:lpstr>
      <vt:lpstr>Service Reform and Innovation </vt:lpstr>
      <vt:lpstr>Service Reform and Innovation:  Assessment criteria</vt:lpstr>
      <vt:lpstr>Application timelines </vt:lpstr>
      <vt:lpstr>Submitting a Grant Application:  All grant programs fall under the NSW Grant Administration Guide   Both Grant programs as an Open Competitive processes  Grant applications will be assessed against the assessment criteria so please ensure that you address these for each program separately.  Use the resources and supporting documents that are listed on the DCJ Grants Page</vt:lpstr>
      <vt:lpstr>PowerPoint Presentation</vt:lpstr>
      <vt:lpstr>Joint application (Subcontracting) </vt:lpstr>
      <vt:lpstr>PowerPoint Presentation</vt:lpstr>
      <vt:lpstr>PowerPoint Presentation</vt:lpstr>
    </vt:vector>
  </TitlesOfParts>
  <Company>Department of Communities and Justice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Overview</dc:title>
  <dc:creator>Matthew Sacchetti</dc:creator>
  <cp:lastModifiedBy>Sandy Lawrence</cp:lastModifiedBy>
  <cp:revision>106</cp:revision>
  <dcterms:created xsi:type="dcterms:W3CDTF">2024-07-22T03:54:30Z</dcterms:created>
  <dcterms:modified xsi:type="dcterms:W3CDTF">2024-09-11T23:55:58Z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0x010100D2DF23E3E3411C478EAF90D330138416</vt:lpwstr>
  </property>
  <property fmtid="{D5CDD505-2E9C-101B-9397-08002B2CF9AE}" pid="3" name="MediaServiceImageTags">
    <vt:lpwstr/>
  </property>
</Properties>
</file>