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50.xml" ContentType="application/vnd.openxmlformats-officedocument.presentationml.slide+xml"/>
  <Override PartName="/ppt/slides/slide80.xml" ContentType="application/vnd.openxmlformats-officedocument.presentationml.slide+xml"/>
  <Override PartName="/ppt/slides/slide130.xml" ContentType="application/vnd.openxmlformats-officedocument.presentationml.slide+xml"/>
  <Override PartName="/ppt/slides/slide180.xml" ContentType="application/vnd.openxmlformats-officedocument.presentationml.slide+xml"/>
  <Override PartName="/ppt/slides/slide220.xml" ContentType="application/vnd.openxmlformats-officedocument.presentationml.slide+xml"/>
  <Override PartName="/ppt/slideLayouts/slideLayout30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20.xml" ContentType="application/vnd.openxmlformats-officedocument.presentationml.slideMaster+xml"/>
  <Override PartName="/ppt/slideLayouts/slideLayout120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260.xml" ContentType="application/vnd.openxmlformats-officedocument.presentationml.slideLayout+xml"/>
  <Override PartName="/ppt/theme/theme20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72" r:id="rId5"/>
  </p:sldMasterIdLst>
  <p:notesMasterIdLst>
    <p:notesMasterId r:id="rId28"/>
  </p:notesMasterIdLst>
  <p:sldIdLst>
    <p:sldId id="299" r:id="rId6"/>
    <p:sldId id="321" r:id="rId7"/>
    <p:sldId id="320" r:id="rId8"/>
    <p:sldId id="337" r:id="rId9"/>
    <p:sldId id="331" r:id="rId10"/>
    <p:sldId id="339" r:id="rId11"/>
    <p:sldId id="340" r:id="rId12"/>
    <p:sldId id="311" r:id="rId13"/>
    <p:sldId id="261" r:id="rId14"/>
    <p:sldId id="330" r:id="rId15"/>
    <p:sldId id="335" r:id="rId16"/>
    <p:sldId id="334" r:id="rId17"/>
    <p:sldId id="316" r:id="rId18"/>
    <p:sldId id="332" r:id="rId19"/>
    <p:sldId id="333" r:id="rId20"/>
    <p:sldId id="271" r:id="rId21"/>
    <p:sldId id="336" r:id="rId22"/>
    <p:sldId id="317" r:id="rId23"/>
    <p:sldId id="273" r:id="rId24"/>
    <p:sldId id="329" r:id="rId25"/>
    <p:sldId id="276" r:id="rId26"/>
    <p:sldId id="319" r:id="rId27"/>
  </p:sldIdLst>
  <p:sldSz cx="12193588" cy="6858000"/>
  <p:notesSz cx="6858000" cy="9144000"/>
  <p:defaultTextStyle/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ita Lara" initials="RL" lastIdx="21" clrIdx="0">
    <p:extLst>
      <p:ext uri="{19B8F6BF-5375-455C-9EA6-DF929625EA0E}">
        <p15:presenceInfo xmlns:p15="http://schemas.microsoft.com/office/powerpoint/2012/main" userId="S-1-5-21-73586283-1563985344-1801674531-6533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58"/>
    <a:srgbClr val="1635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628D60-C3BE-4CDC-8317-FB7BFC09797E}" v="3" dt="2024-12-17T03:02:51.4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244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mailto:GrantDesignandSupport@dcj.nsw.gov.au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mailto:GrantDesignandSupport@dcj.nsw.gov.a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1B3AF2-4676-4E09-AE9B-13087EC1E9ED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C3617E55-273C-4DDC-8327-8F6AC2EA7A67}">
      <dgm:prSet phldrT="[Text]"/>
      <dgm:spPr/>
      <dgm:t>
        <a:bodyPr/>
        <a:lstStyle/>
        <a:p>
          <a:r>
            <a:rPr lang="en-US" b="0" spc="5" dirty="0">
              <a:latin typeface="Public Sans Light" panose="02020603050405020304" pitchFamily="2"/>
            </a:rPr>
            <a:t>Stage 1 Grant applications open on </a:t>
          </a:r>
          <a:r>
            <a:rPr lang="en-US" b="1" spc="5" dirty="0">
              <a:latin typeface="Public Sans Light" panose="02020603050405020304" pitchFamily="2"/>
            </a:rPr>
            <a:t>Tuesday December 10 </a:t>
          </a:r>
          <a:r>
            <a:rPr lang="en-US" b="0" spc="20" dirty="0">
              <a:latin typeface="Public Sans Light" panose="02020603050405020304" pitchFamily="2"/>
            </a:rPr>
            <a:t>and close at </a:t>
          </a:r>
          <a:r>
            <a:rPr lang="en-US" b="1" spc="20" dirty="0">
              <a:latin typeface="Public Sans Light" panose="02020603050405020304" pitchFamily="2"/>
            </a:rPr>
            <a:t>5pm  </a:t>
          </a:r>
          <a:r>
            <a:rPr lang="en-US" b="1" spc="45" dirty="0">
              <a:latin typeface="Public Sans Light" panose="02020603050405020304" pitchFamily="2"/>
            </a:rPr>
            <a:t>(AEDT) on Tuesday 18 February</a:t>
          </a:r>
          <a:r>
            <a:rPr lang="en-US" b="0" spc="45" dirty="0">
              <a:latin typeface="Public Sans Light" panose="02020603050405020304" pitchFamily="2"/>
            </a:rPr>
            <a:t>. </a:t>
          </a:r>
          <a:br>
            <a:rPr lang="en-US" b="0" spc="45" dirty="0">
              <a:latin typeface="Public Sans Light" panose="02020603050405020304" pitchFamily="2"/>
            </a:rPr>
          </a:br>
          <a:br>
            <a:rPr lang="en-US" b="0" spc="45" dirty="0">
              <a:latin typeface="Public Sans Light" panose="02020603050405020304" pitchFamily="2"/>
            </a:rPr>
          </a:br>
          <a:r>
            <a:rPr lang="en-US" b="0" spc="0" dirty="0">
              <a:latin typeface="Public Sans Light" panose="02020603050405020304" pitchFamily="2"/>
            </a:rPr>
            <a:t>The closing date and time is a strict deadline. No extensions will be permitted.</a:t>
          </a:r>
          <a:endParaRPr lang="en-AU" b="0" dirty="0"/>
        </a:p>
      </dgm:t>
    </dgm:pt>
    <dgm:pt modelId="{BA523EC2-4364-468B-ABEC-FF6EA2E93994}" type="parTrans" cxnId="{24481488-57BC-4E05-9DDE-8AD05DA4DB90}">
      <dgm:prSet/>
      <dgm:spPr/>
      <dgm:t>
        <a:bodyPr/>
        <a:lstStyle/>
        <a:p>
          <a:endParaRPr lang="en-AU"/>
        </a:p>
      </dgm:t>
    </dgm:pt>
    <dgm:pt modelId="{07D52BC1-57A5-4BD1-90D7-5C950F3B1C26}" type="sibTrans" cxnId="{24481488-57BC-4E05-9DDE-8AD05DA4DB90}">
      <dgm:prSet/>
      <dgm:spPr/>
      <dgm:t>
        <a:bodyPr/>
        <a:lstStyle/>
        <a:p>
          <a:endParaRPr lang="en-AU"/>
        </a:p>
      </dgm:t>
    </dgm:pt>
    <dgm:pt modelId="{EDDBF0EF-79C6-435B-A6CC-237CDBBB75FD}">
      <dgm:prSet phldrT="[Text]"/>
      <dgm:spPr/>
      <dgm:t>
        <a:bodyPr/>
        <a:lstStyle/>
        <a:p>
          <a:r>
            <a:rPr lang="en-US" spc="0" dirty="0">
              <a:latin typeface="+mj-lt"/>
            </a:rPr>
            <a:t>Eligible </a:t>
          </a:r>
          <a:r>
            <a:rPr lang="en-US" spc="0" dirty="0" err="1">
              <a:latin typeface="+mj-lt"/>
            </a:rPr>
            <a:t>organisations</a:t>
          </a:r>
          <a:r>
            <a:rPr lang="en-US" spc="0" dirty="0">
              <a:latin typeface="+mj-lt"/>
            </a:rPr>
            <a:t> are </a:t>
          </a:r>
          <a:r>
            <a:rPr lang="en-US" spc="-20" dirty="0">
              <a:latin typeface="+mj-lt"/>
            </a:rPr>
            <a:t>invited to apply through a Stage 2 application</a:t>
          </a:r>
          <a:r>
            <a:rPr lang="en-US" dirty="0">
              <a:latin typeface="+mj-lt"/>
            </a:rPr>
            <a:t> </a:t>
          </a:r>
          <a:r>
            <a:rPr lang="en-US" spc="-10" dirty="0">
              <a:latin typeface="+mj-lt"/>
            </a:rPr>
            <a:t>process using </a:t>
          </a:r>
          <a:r>
            <a:rPr lang="en-US" spc="-10" dirty="0" err="1">
              <a:latin typeface="+mj-lt"/>
            </a:rPr>
            <a:t>SmartyGrants</a:t>
          </a:r>
          <a:r>
            <a:rPr lang="en-US" spc="-10" dirty="0">
              <a:latin typeface="+mj-lt"/>
            </a:rPr>
            <a:t> </a:t>
          </a:r>
          <a:r>
            <a:rPr lang="en-AU" spc="-10" dirty="0">
              <a:latin typeface="+mj-lt"/>
            </a:rPr>
            <a:t>(link to be provided to successful applicants)</a:t>
          </a:r>
          <a:endParaRPr lang="en-AU" dirty="0"/>
        </a:p>
      </dgm:t>
    </dgm:pt>
    <dgm:pt modelId="{30F32485-89EC-45DF-AC86-259F8CFEBBBA}" type="parTrans" cxnId="{06B4A782-E3E4-495B-9C0B-0896C5E176FB}">
      <dgm:prSet/>
      <dgm:spPr/>
      <dgm:t>
        <a:bodyPr/>
        <a:lstStyle/>
        <a:p>
          <a:endParaRPr lang="en-AU"/>
        </a:p>
      </dgm:t>
    </dgm:pt>
    <dgm:pt modelId="{7D104606-7261-4501-9336-7EBC2CE723D6}" type="sibTrans" cxnId="{06B4A782-E3E4-495B-9C0B-0896C5E176FB}">
      <dgm:prSet/>
      <dgm:spPr/>
      <dgm:t>
        <a:bodyPr/>
        <a:lstStyle/>
        <a:p>
          <a:endParaRPr lang="en-AU"/>
        </a:p>
      </dgm:t>
    </dgm:pt>
    <dgm:pt modelId="{7907AF66-1A42-4EE4-9D77-00EA2E683EBD}" type="pres">
      <dgm:prSet presAssocID="{BC1B3AF2-4676-4E09-AE9B-13087EC1E9ED}" presName="rootnode" presStyleCnt="0">
        <dgm:presLayoutVars>
          <dgm:chMax/>
          <dgm:chPref/>
          <dgm:dir/>
          <dgm:animLvl val="lvl"/>
        </dgm:presLayoutVars>
      </dgm:prSet>
      <dgm:spPr/>
    </dgm:pt>
    <dgm:pt modelId="{268E0C2E-6A98-4639-B756-4BC42CBA633A}" type="pres">
      <dgm:prSet presAssocID="{C3617E55-273C-4DDC-8327-8F6AC2EA7A67}" presName="composite" presStyleCnt="0"/>
      <dgm:spPr/>
    </dgm:pt>
    <dgm:pt modelId="{C134A817-9608-48B1-A235-C1943E8CB248}" type="pres">
      <dgm:prSet presAssocID="{C3617E55-273C-4DDC-8327-8F6AC2EA7A67}" presName="LShape" presStyleLbl="alignNode1" presStyleIdx="0" presStyleCnt="3"/>
      <dgm:spPr/>
    </dgm:pt>
    <dgm:pt modelId="{19E74102-FDDF-4C9B-9B43-15598F5A8036}" type="pres">
      <dgm:prSet presAssocID="{C3617E55-273C-4DDC-8327-8F6AC2EA7A67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784BC10A-F878-4916-B8BD-061F36F7D1F7}" type="pres">
      <dgm:prSet presAssocID="{C3617E55-273C-4DDC-8327-8F6AC2EA7A67}" presName="Triangle" presStyleLbl="alignNode1" presStyleIdx="1" presStyleCnt="3"/>
      <dgm:spPr/>
    </dgm:pt>
    <dgm:pt modelId="{6F531BD5-782A-4B59-8464-DFA310D32782}" type="pres">
      <dgm:prSet presAssocID="{07D52BC1-57A5-4BD1-90D7-5C950F3B1C26}" presName="sibTrans" presStyleCnt="0"/>
      <dgm:spPr/>
    </dgm:pt>
    <dgm:pt modelId="{BAEC1862-4993-4BD8-A281-3D1B9EC5AF90}" type="pres">
      <dgm:prSet presAssocID="{07D52BC1-57A5-4BD1-90D7-5C950F3B1C26}" presName="space" presStyleCnt="0"/>
      <dgm:spPr/>
    </dgm:pt>
    <dgm:pt modelId="{D8C1EFEA-66AC-4E2B-A6D4-8B65682FCDB2}" type="pres">
      <dgm:prSet presAssocID="{EDDBF0EF-79C6-435B-A6CC-237CDBBB75FD}" presName="composite" presStyleCnt="0"/>
      <dgm:spPr/>
    </dgm:pt>
    <dgm:pt modelId="{92E508AD-20BC-4F97-87A4-C62003ED872B}" type="pres">
      <dgm:prSet presAssocID="{EDDBF0EF-79C6-435B-A6CC-237CDBBB75FD}" presName="LShape" presStyleLbl="alignNode1" presStyleIdx="2" presStyleCnt="3"/>
      <dgm:spPr/>
    </dgm:pt>
    <dgm:pt modelId="{C7978E19-070A-48E3-BBFB-1300E5257C2E}" type="pres">
      <dgm:prSet presAssocID="{EDDBF0EF-79C6-435B-A6CC-237CDBBB75FD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3322B276-FBA9-4BA0-B57A-BE77D39C5F70}" type="presOf" srcId="{EDDBF0EF-79C6-435B-A6CC-237CDBBB75FD}" destId="{C7978E19-070A-48E3-BBFB-1300E5257C2E}" srcOrd="0" destOrd="0" presId="urn:microsoft.com/office/officeart/2009/3/layout/StepUpProcess"/>
    <dgm:cxn modelId="{06B4A782-E3E4-495B-9C0B-0896C5E176FB}" srcId="{BC1B3AF2-4676-4E09-AE9B-13087EC1E9ED}" destId="{EDDBF0EF-79C6-435B-A6CC-237CDBBB75FD}" srcOrd="1" destOrd="0" parTransId="{30F32485-89EC-45DF-AC86-259F8CFEBBBA}" sibTransId="{7D104606-7261-4501-9336-7EBC2CE723D6}"/>
    <dgm:cxn modelId="{24481488-57BC-4E05-9DDE-8AD05DA4DB90}" srcId="{BC1B3AF2-4676-4E09-AE9B-13087EC1E9ED}" destId="{C3617E55-273C-4DDC-8327-8F6AC2EA7A67}" srcOrd="0" destOrd="0" parTransId="{BA523EC2-4364-468B-ABEC-FF6EA2E93994}" sibTransId="{07D52BC1-57A5-4BD1-90D7-5C950F3B1C26}"/>
    <dgm:cxn modelId="{34AE5A98-8FF6-48E6-9787-D32A53A48AA0}" type="presOf" srcId="{BC1B3AF2-4676-4E09-AE9B-13087EC1E9ED}" destId="{7907AF66-1A42-4EE4-9D77-00EA2E683EBD}" srcOrd="0" destOrd="0" presId="urn:microsoft.com/office/officeart/2009/3/layout/StepUpProcess"/>
    <dgm:cxn modelId="{430DCDFE-4C2A-4C68-AE13-8DE86C88651B}" type="presOf" srcId="{C3617E55-273C-4DDC-8327-8F6AC2EA7A67}" destId="{19E74102-FDDF-4C9B-9B43-15598F5A8036}" srcOrd="0" destOrd="0" presId="urn:microsoft.com/office/officeart/2009/3/layout/StepUpProcess"/>
    <dgm:cxn modelId="{691DC902-32C7-40B8-A7A3-E7C1EFC2BAB1}" type="presParOf" srcId="{7907AF66-1A42-4EE4-9D77-00EA2E683EBD}" destId="{268E0C2E-6A98-4639-B756-4BC42CBA633A}" srcOrd="0" destOrd="0" presId="urn:microsoft.com/office/officeart/2009/3/layout/StepUpProcess"/>
    <dgm:cxn modelId="{EA319468-54FB-48F5-B557-1DFE65488962}" type="presParOf" srcId="{268E0C2E-6A98-4639-B756-4BC42CBA633A}" destId="{C134A817-9608-48B1-A235-C1943E8CB248}" srcOrd="0" destOrd="0" presId="urn:microsoft.com/office/officeart/2009/3/layout/StepUpProcess"/>
    <dgm:cxn modelId="{E6036B72-6A5C-4AA9-894B-E7E471562246}" type="presParOf" srcId="{268E0C2E-6A98-4639-B756-4BC42CBA633A}" destId="{19E74102-FDDF-4C9B-9B43-15598F5A8036}" srcOrd="1" destOrd="0" presId="urn:microsoft.com/office/officeart/2009/3/layout/StepUpProcess"/>
    <dgm:cxn modelId="{B06B0164-D291-4D38-BE46-A095C430BEA8}" type="presParOf" srcId="{268E0C2E-6A98-4639-B756-4BC42CBA633A}" destId="{784BC10A-F878-4916-B8BD-061F36F7D1F7}" srcOrd="2" destOrd="0" presId="urn:microsoft.com/office/officeart/2009/3/layout/StepUpProcess"/>
    <dgm:cxn modelId="{CF21F537-B9A9-431E-B90D-7E974A3CE19E}" type="presParOf" srcId="{7907AF66-1A42-4EE4-9D77-00EA2E683EBD}" destId="{6F531BD5-782A-4B59-8464-DFA310D32782}" srcOrd="1" destOrd="0" presId="urn:microsoft.com/office/officeart/2009/3/layout/StepUpProcess"/>
    <dgm:cxn modelId="{329ABBE3-4792-4F02-8504-5748FC0897B4}" type="presParOf" srcId="{6F531BD5-782A-4B59-8464-DFA310D32782}" destId="{BAEC1862-4993-4BD8-A281-3D1B9EC5AF90}" srcOrd="0" destOrd="0" presId="urn:microsoft.com/office/officeart/2009/3/layout/StepUpProcess"/>
    <dgm:cxn modelId="{E2E4F90E-EDA4-4B50-92ED-9FFF99A13282}" type="presParOf" srcId="{7907AF66-1A42-4EE4-9D77-00EA2E683EBD}" destId="{D8C1EFEA-66AC-4E2B-A6D4-8B65682FCDB2}" srcOrd="2" destOrd="0" presId="urn:microsoft.com/office/officeart/2009/3/layout/StepUpProcess"/>
    <dgm:cxn modelId="{31A9496E-4230-4527-8111-F4D41B927F2E}" type="presParOf" srcId="{D8C1EFEA-66AC-4E2B-A6D4-8B65682FCDB2}" destId="{92E508AD-20BC-4F97-87A4-C62003ED872B}" srcOrd="0" destOrd="0" presId="urn:microsoft.com/office/officeart/2009/3/layout/StepUpProcess"/>
    <dgm:cxn modelId="{9F76B0FF-9B50-4E7B-9848-EE7247BA2EE6}" type="presParOf" srcId="{D8C1EFEA-66AC-4E2B-A6D4-8B65682FCDB2}" destId="{C7978E19-070A-48E3-BBFB-1300E5257C2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0D7C55-88E6-4396-9649-688EF9BE96C0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690DE70B-C609-4E5F-A75E-6E90B32DD163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AU" dirty="0">
              <a:solidFill>
                <a:schemeClr val="tx1"/>
              </a:solidFill>
            </a:rPr>
            <a:t>All applications are initially reviewed to ensure compliance with eligibility criteria and requires documentation</a:t>
          </a:r>
        </a:p>
      </dgm:t>
    </dgm:pt>
    <dgm:pt modelId="{A349FFF5-B365-44E3-9AB2-102DCA686B51}" type="parTrans" cxnId="{0AA4289C-2017-4C76-B1CC-434EA9470A45}">
      <dgm:prSet/>
      <dgm:spPr/>
      <dgm:t>
        <a:bodyPr/>
        <a:lstStyle/>
        <a:p>
          <a:endParaRPr lang="en-AU"/>
        </a:p>
      </dgm:t>
    </dgm:pt>
    <dgm:pt modelId="{F581177C-1C9D-4B19-8899-0E8B06AC4440}" type="sibTrans" cxnId="{0AA4289C-2017-4C76-B1CC-434EA9470A45}">
      <dgm:prSet/>
      <dgm:spPr/>
      <dgm:t>
        <a:bodyPr/>
        <a:lstStyle/>
        <a:p>
          <a:endParaRPr lang="en-AU"/>
        </a:p>
      </dgm:t>
    </dgm:pt>
    <dgm:pt modelId="{0E123171-AB59-435E-9041-7DE8813DE60C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AU" dirty="0">
              <a:solidFill>
                <a:schemeClr val="tx1"/>
              </a:solidFill>
            </a:rPr>
            <a:t>Eligible applications are then assessed by independent assessors</a:t>
          </a:r>
        </a:p>
      </dgm:t>
    </dgm:pt>
    <dgm:pt modelId="{48D279F6-CA31-4504-8B3C-1F210E6A8F88}" type="parTrans" cxnId="{A8241A49-CBA2-4B93-9346-9B29C5421C74}">
      <dgm:prSet/>
      <dgm:spPr/>
      <dgm:t>
        <a:bodyPr/>
        <a:lstStyle/>
        <a:p>
          <a:endParaRPr lang="en-AU"/>
        </a:p>
      </dgm:t>
    </dgm:pt>
    <dgm:pt modelId="{6419E893-FCD0-4E19-A10C-B37D2BCE9287}" type="sibTrans" cxnId="{A8241A49-CBA2-4B93-9346-9B29C5421C74}">
      <dgm:prSet/>
      <dgm:spPr/>
      <dgm:t>
        <a:bodyPr/>
        <a:lstStyle/>
        <a:p>
          <a:endParaRPr lang="en-AU"/>
        </a:p>
      </dgm:t>
    </dgm:pt>
    <dgm:pt modelId="{2659A5D5-DC96-4883-B6F3-1E540F249D1A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AU" dirty="0">
              <a:solidFill>
                <a:schemeClr val="tx1"/>
              </a:solidFill>
            </a:rPr>
            <a:t>Recommendations are sent to the assessment panel for review</a:t>
          </a:r>
        </a:p>
      </dgm:t>
    </dgm:pt>
    <dgm:pt modelId="{94D8C004-F880-43B3-BF5B-61DF5E614F59}" type="parTrans" cxnId="{703F8D6E-752F-4AA3-A1D7-53041D851EF3}">
      <dgm:prSet/>
      <dgm:spPr/>
      <dgm:t>
        <a:bodyPr/>
        <a:lstStyle/>
        <a:p>
          <a:endParaRPr lang="en-AU"/>
        </a:p>
      </dgm:t>
    </dgm:pt>
    <dgm:pt modelId="{99FB9C93-5A94-474F-AC52-58BEC66A0935}" type="sibTrans" cxnId="{703F8D6E-752F-4AA3-A1D7-53041D851EF3}">
      <dgm:prSet/>
      <dgm:spPr/>
      <dgm:t>
        <a:bodyPr/>
        <a:lstStyle/>
        <a:p>
          <a:endParaRPr lang="en-AU"/>
        </a:p>
      </dgm:t>
    </dgm:pt>
    <dgm:pt modelId="{B84017EA-A9B7-43F3-94BC-C0EC98C3FE6D}" type="pres">
      <dgm:prSet presAssocID="{A80D7C55-88E6-4396-9649-688EF9BE96C0}" presName="Name0" presStyleCnt="0">
        <dgm:presLayoutVars>
          <dgm:dir/>
          <dgm:animLvl val="lvl"/>
          <dgm:resizeHandles val="exact"/>
        </dgm:presLayoutVars>
      </dgm:prSet>
      <dgm:spPr/>
    </dgm:pt>
    <dgm:pt modelId="{158BE8AD-17B2-46B5-B5C4-F3B2CBB7D91A}" type="pres">
      <dgm:prSet presAssocID="{690DE70B-C609-4E5F-A75E-6E90B32DD16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4039CB3-66A7-4ABD-A909-81FD7A8FDC1E}" type="pres">
      <dgm:prSet presAssocID="{F581177C-1C9D-4B19-8899-0E8B06AC4440}" presName="parTxOnlySpace" presStyleCnt="0"/>
      <dgm:spPr/>
    </dgm:pt>
    <dgm:pt modelId="{1F8BDE50-C64C-47F9-8426-63DAD1CB4284}" type="pres">
      <dgm:prSet presAssocID="{0E123171-AB59-435E-9041-7DE8813DE60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4BEEA49-5602-4BA6-A8D5-8FF3A299E95A}" type="pres">
      <dgm:prSet presAssocID="{6419E893-FCD0-4E19-A10C-B37D2BCE9287}" presName="parTxOnlySpace" presStyleCnt="0"/>
      <dgm:spPr/>
    </dgm:pt>
    <dgm:pt modelId="{33282C68-5457-43E7-9514-66A9CD989882}" type="pres">
      <dgm:prSet presAssocID="{2659A5D5-DC96-4883-B6F3-1E540F249D1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67B5A48-9BC9-49DA-88D6-FB897D7475A2}" type="presOf" srcId="{690DE70B-C609-4E5F-A75E-6E90B32DD163}" destId="{158BE8AD-17B2-46B5-B5C4-F3B2CBB7D91A}" srcOrd="0" destOrd="0" presId="urn:microsoft.com/office/officeart/2005/8/layout/chevron1"/>
    <dgm:cxn modelId="{A8241A49-CBA2-4B93-9346-9B29C5421C74}" srcId="{A80D7C55-88E6-4396-9649-688EF9BE96C0}" destId="{0E123171-AB59-435E-9041-7DE8813DE60C}" srcOrd="1" destOrd="0" parTransId="{48D279F6-CA31-4504-8B3C-1F210E6A8F88}" sibTransId="{6419E893-FCD0-4E19-A10C-B37D2BCE9287}"/>
    <dgm:cxn modelId="{703F8D6E-752F-4AA3-A1D7-53041D851EF3}" srcId="{A80D7C55-88E6-4396-9649-688EF9BE96C0}" destId="{2659A5D5-DC96-4883-B6F3-1E540F249D1A}" srcOrd="2" destOrd="0" parTransId="{94D8C004-F880-43B3-BF5B-61DF5E614F59}" sibTransId="{99FB9C93-5A94-474F-AC52-58BEC66A0935}"/>
    <dgm:cxn modelId="{0AA4289C-2017-4C76-B1CC-434EA9470A45}" srcId="{A80D7C55-88E6-4396-9649-688EF9BE96C0}" destId="{690DE70B-C609-4E5F-A75E-6E90B32DD163}" srcOrd="0" destOrd="0" parTransId="{A349FFF5-B365-44E3-9AB2-102DCA686B51}" sibTransId="{F581177C-1C9D-4B19-8899-0E8B06AC4440}"/>
    <dgm:cxn modelId="{D3401F9E-0B0D-4D8A-B0D1-2DD9C8929C82}" type="presOf" srcId="{0E123171-AB59-435E-9041-7DE8813DE60C}" destId="{1F8BDE50-C64C-47F9-8426-63DAD1CB4284}" srcOrd="0" destOrd="0" presId="urn:microsoft.com/office/officeart/2005/8/layout/chevron1"/>
    <dgm:cxn modelId="{8D55F4BC-E12D-4C15-B5C4-42F8B4D01B75}" type="presOf" srcId="{2659A5D5-DC96-4883-B6F3-1E540F249D1A}" destId="{33282C68-5457-43E7-9514-66A9CD989882}" srcOrd="0" destOrd="0" presId="urn:microsoft.com/office/officeart/2005/8/layout/chevron1"/>
    <dgm:cxn modelId="{975F7BC9-786B-4ECF-AFA2-1175F3E45E46}" type="presOf" srcId="{A80D7C55-88E6-4396-9649-688EF9BE96C0}" destId="{B84017EA-A9B7-43F3-94BC-C0EC98C3FE6D}" srcOrd="0" destOrd="0" presId="urn:microsoft.com/office/officeart/2005/8/layout/chevron1"/>
    <dgm:cxn modelId="{DD631039-074D-43B4-ACC4-19CF3E3DB798}" type="presParOf" srcId="{B84017EA-A9B7-43F3-94BC-C0EC98C3FE6D}" destId="{158BE8AD-17B2-46B5-B5C4-F3B2CBB7D91A}" srcOrd="0" destOrd="0" presId="urn:microsoft.com/office/officeart/2005/8/layout/chevron1"/>
    <dgm:cxn modelId="{F26E6621-8CA2-4AEE-9133-F4C9553A9D06}" type="presParOf" srcId="{B84017EA-A9B7-43F3-94BC-C0EC98C3FE6D}" destId="{C4039CB3-66A7-4ABD-A909-81FD7A8FDC1E}" srcOrd="1" destOrd="0" presId="urn:microsoft.com/office/officeart/2005/8/layout/chevron1"/>
    <dgm:cxn modelId="{12564AA5-AFF9-4CB6-A95F-CD87CB652622}" type="presParOf" srcId="{B84017EA-A9B7-43F3-94BC-C0EC98C3FE6D}" destId="{1F8BDE50-C64C-47F9-8426-63DAD1CB4284}" srcOrd="2" destOrd="0" presId="urn:microsoft.com/office/officeart/2005/8/layout/chevron1"/>
    <dgm:cxn modelId="{9730CCA8-5C53-485A-A611-FA22E544F35A}" type="presParOf" srcId="{B84017EA-A9B7-43F3-94BC-C0EC98C3FE6D}" destId="{14BEEA49-5602-4BA6-A8D5-8FF3A299E95A}" srcOrd="3" destOrd="0" presId="urn:microsoft.com/office/officeart/2005/8/layout/chevron1"/>
    <dgm:cxn modelId="{A89E52E1-C48F-4D16-93E8-2073070E33CF}" type="presParOf" srcId="{B84017EA-A9B7-43F3-94BC-C0EC98C3FE6D}" destId="{33282C68-5457-43E7-9514-66A9CD98988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0D7C55-88E6-4396-9649-688EF9BE96C0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80DE3D9C-4063-4E5D-9CC3-D8534E87EE88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AU" dirty="0"/>
            <a:t>The assessment panel will make recommendations for grant funding</a:t>
          </a:r>
        </a:p>
      </dgm:t>
    </dgm:pt>
    <dgm:pt modelId="{10CDFB4B-470B-4FD5-BAF9-BA9002446D5E}" type="parTrans" cxnId="{C99CF7F4-AEE7-42E0-818E-43DA36B6E58E}">
      <dgm:prSet/>
      <dgm:spPr/>
      <dgm:t>
        <a:bodyPr/>
        <a:lstStyle/>
        <a:p>
          <a:endParaRPr lang="en-AU"/>
        </a:p>
      </dgm:t>
    </dgm:pt>
    <dgm:pt modelId="{6230A8A5-01C3-4623-BBC7-86C4F40AE474}" type="sibTrans" cxnId="{C99CF7F4-AEE7-42E0-818E-43DA36B6E58E}">
      <dgm:prSet/>
      <dgm:spPr/>
      <dgm:t>
        <a:bodyPr/>
        <a:lstStyle/>
        <a:p>
          <a:endParaRPr lang="en-AU"/>
        </a:p>
      </dgm:t>
    </dgm:pt>
    <dgm:pt modelId="{4B396C7A-C438-44C6-8C3D-C3048B98A12B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AU" dirty="0">
              <a:solidFill>
                <a:schemeClr val="bg1"/>
              </a:solidFill>
            </a:rPr>
            <a:t>The delegated decision-maker will consider the panel’s recommendations and make a final decision</a:t>
          </a:r>
        </a:p>
      </dgm:t>
    </dgm:pt>
    <dgm:pt modelId="{FEA00E85-8D13-4DDD-8771-A68DFD9D2276}" type="parTrans" cxnId="{BCB0A813-80CC-42A8-9B9F-8D686B848D3A}">
      <dgm:prSet/>
      <dgm:spPr/>
      <dgm:t>
        <a:bodyPr/>
        <a:lstStyle/>
        <a:p>
          <a:endParaRPr lang="en-AU"/>
        </a:p>
      </dgm:t>
    </dgm:pt>
    <dgm:pt modelId="{EDFA66EE-3CF9-46BE-B99D-FEA9A51F47BA}" type="sibTrans" cxnId="{BCB0A813-80CC-42A8-9B9F-8D686B848D3A}">
      <dgm:prSet/>
      <dgm:spPr/>
      <dgm:t>
        <a:bodyPr/>
        <a:lstStyle/>
        <a:p>
          <a:endParaRPr lang="en-AU"/>
        </a:p>
      </dgm:t>
    </dgm:pt>
    <dgm:pt modelId="{D759C511-1912-4A5D-9BDD-9DC141E6552E}">
      <dgm:prSet phldrT="[Text]"/>
      <dgm:spPr>
        <a:solidFill>
          <a:schemeClr val="tx1"/>
        </a:solidFill>
      </dgm:spPr>
      <dgm:t>
        <a:bodyPr/>
        <a:lstStyle/>
        <a:p>
          <a:r>
            <a:rPr lang="en-AU" dirty="0">
              <a:solidFill>
                <a:schemeClr val="bg1"/>
              </a:solidFill>
            </a:rPr>
            <a:t>Applicants will be notified of the outcome of their application</a:t>
          </a:r>
        </a:p>
      </dgm:t>
    </dgm:pt>
    <dgm:pt modelId="{BA199D03-3043-469E-AC21-C39B76358A20}" type="parTrans" cxnId="{212B462E-401D-4BEA-9FE6-F8B28718EABB}">
      <dgm:prSet/>
      <dgm:spPr/>
      <dgm:t>
        <a:bodyPr/>
        <a:lstStyle/>
        <a:p>
          <a:endParaRPr lang="en-AU"/>
        </a:p>
      </dgm:t>
    </dgm:pt>
    <dgm:pt modelId="{06AC6CA6-0F45-4A0A-A199-235F82BB2600}" type="sibTrans" cxnId="{212B462E-401D-4BEA-9FE6-F8B28718EABB}">
      <dgm:prSet/>
      <dgm:spPr/>
      <dgm:t>
        <a:bodyPr/>
        <a:lstStyle/>
        <a:p>
          <a:endParaRPr lang="en-AU"/>
        </a:p>
      </dgm:t>
    </dgm:pt>
    <dgm:pt modelId="{B84017EA-A9B7-43F3-94BC-C0EC98C3FE6D}" type="pres">
      <dgm:prSet presAssocID="{A80D7C55-88E6-4396-9649-688EF9BE96C0}" presName="Name0" presStyleCnt="0">
        <dgm:presLayoutVars>
          <dgm:dir/>
          <dgm:animLvl val="lvl"/>
          <dgm:resizeHandles val="exact"/>
        </dgm:presLayoutVars>
      </dgm:prSet>
      <dgm:spPr/>
    </dgm:pt>
    <dgm:pt modelId="{78E785FE-0B1E-49AF-866E-4EB0D05BAB45}" type="pres">
      <dgm:prSet presAssocID="{80DE3D9C-4063-4E5D-9CC3-D8534E87EE8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8591A03-2F54-4646-948E-326677C3DACE}" type="pres">
      <dgm:prSet presAssocID="{6230A8A5-01C3-4623-BBC7-86C4F40AE474}" presName="parTxOnlySpace" presStyleCnt="0"/>
      <dgm:spPr/>
    </dgm:pt>
    <dgm:pt modelId="{5BEA7E18-BFF7-467D-B063-4A3358811057}" type="pres">
      <dgm:prSet presAssocID="{4B396C7A-C438-44C6-8C3D-C3048B98A12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B4952F9-D9CB-442C-89D4-AA806EB434AB}" type="pres">
      <dgm:prSet presAssocID="{EDFA66EE-3CF9-46BE-B99D-FEA9A51F47BA}" presName="parTxOnlySpace" presStyleCnt="0"/>
      <dgm:spPr/>
    </dgm:pt>
    <dgm:pt modelId="{FC428301-8629-424B-AFB4-E10EC2CC0928}" type="pres">
      <dgm:prSet presAssocID="{D759C511-1912-4A5D-9BDD-9DC141E6552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CB0A813-80CC-42A8-9B9F-8D686B848D3A}" srcId="{A80D7C55-88E6-4396-9649-688EF9BE96C0}" destId="{4B396C7A-C438-44C6-8C3D-C3048B98A12B}" srcOrd="1" destOrd="0" parTransId="{FEA00E85-8D13-4DDD-8771-A68DFD9D2276}" sibTransId="{EDFA66EE-3CF9-46BE-B99D-FEA9A51F47BA}"/>
    <dgm:cxn modelId="{3003F61B-192B-4312-8417-8CFB3A7D82A2}" type="presOf" srcId="{80DE3D9C-4063-4E5D-9CC3-D8534E87EE88}" destId="{78E785FE-0B1E-49AF-866E-4EB0D05BAB45}" srcOrd="0" destOrd="0" presId="urn:microsoft.com/office/officeart/2005/8/layout/chevron1"/>
    <dgm:cxn modelId="{212B462E-401D-4BEA-9FE6-F8B28718EABB}" srcId="{A80D7C55-88E6-4396-9649-688EF9BE96C0}" destId="{D759C511-1912-4A5D-9BDD-9DC141E6552E}" srcOrd="2" destOrd="0" parTransId="{BA199D03-3043-469E-AC21-C39B76358A20}" sibTransId="{06AC6CA6-0F45-4A0A-A199-235F82BB2600}"/>
    <dgm:cxn modelId="{4D363972-383D-42A3-9807-75D2150FABB5}" type="presOf" srcId="{4B396C7A-C438-44C6-8C3D-C3048B98A12B}" destId="{5BEA7E18-BFF7-467D-B063-4A3358811057}" srcOrd="0" destOrd="0" presId="urn:microsoft.com/office/officeart/2005/8/layout/chevron1"/>
    <dgm:cxn modelId="{975F7BC9-786B-4ECF-AFA2-1175F3E45E46}" type="presOf" srcId="{A80D7C55-88E6-4396-9649-688EF9BE96C0}" destId="{B84017EA-A9B7-43F3-94BC-C0EC98C3FE6D}" srcOrd="0" destOrd="0" presId="urn:microsoft.com/office/officeart/2005/8/layout/chevron1"/>
    <dgm:cxn modelId="{5A8CA0EC-3E9D-4942-ABCA-1F4BBC559BF8}" type="presOf" srcId="{D759C511-1912-4A5D-9BDD-9DC141E6552E}" destId="{FC428301-8629-424B-AFB4-E10EC2CC0928}" srcOrd="0" destOrd="0" presId="urn:microsoft.com/office/officeart/2005/8/layout/chevron1"/>
    <dgm:cxn modelId="{C99CF7F4-AEE7-42E0-818E-43DA36B6E58E}" srcId="{A80D7C55-88E6-4396-9649-688EF9BE96C0}" destId="{80DE3D9C-4063-4E5D-9CC3-D8534E87EE88}" srcOrd="0" destOrd="0" parTransId="{10CDFB4B-470B-4FD5-BAF9-BA9002446D5E}" sibTransId="{6230A8A5-01C3-4623-BBC7-86C4F40AE474}"/>
    <dgm:cxn modelId="{E6A28E24-92BA-4F1B-B373-793DE83FBE04}" type="presParOf" srcId="{B84017EA-A9B7-43F3-94BC-C0EC98C3FE6D}" destId="{78E785FE-0B1E-49AF-866E-4EB0D05BAB45}" srcOrd="0" destOrd="0" presId="urn:microsoft.com/office/officeart/2005/8/layout/chevron1"/>
    <dgm:cxn modelId="{331BF3E3-9F56-460F-8107-D5BFBC1AE984}" type="presParOf" srcId="{B84017EA-A9B7-43F3-94BC-C0EC98C3FE6D}" destId="{28591A03-2F54-4646-948E-326677C3DACE}" srcOrd="1" destOrd="0" presId="urn:microsoft.com/office/officeart/2005/8/layout/chevron1"/>
    <dgm:cxn modelId="{588AF152-7A67-4439-A5AE-40B26F6C73EA}" type="presParOf" srcId="{B84017EA-A9B7-43F3-94BC-C0EC98C3FE6D}" destId="{5BEA7E18-BFF7-467D-B063-4A3358811057}" srcOrd="2" destOrd="0" presId="urn:microsoft.com/office/officeart/2005/8/layout/chevron1"/>
    <dgm:cxn modelId="{5218B686-5FD4-46DB-B377-5E2D6DDC524C}" type="presParOf" srcId="{B84017EA-A9B7-43F3-94BC-C0EC98C3FE6D}" destId="{8B4952F9-D9CB-442C-89D4-AA806EB434AB}" srcOrd="3" destOrd="0" presId="urn:microsoft.com/office/officeart/2005/8/layout/chevron1"/>
    <dgm:cxn modelId="{4EC51B05-6CAE-462C-B5B5-6EFAC978E982}" type="presParOf" srcId="{B84017EA-A9B7-43F3-94BC-C0EC98C3FE6D}" destId="{FC428301-8629-424B-AFB4-E10EC2CC092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0CBAB1-335F-4F3F-8724-44BD94ACECB8}" type="doc">
      <dgm:prSet loTypeId="urn:microsoft.com/office/officeart/2005/8/layout/default" loCatId="list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en-AU"/>
        </a:p>
      </dgm:t>
    </dgm:pt>
    <dgm:pt modelId="{AD1F6326-8CB7-4745-909A-0170FF1A03C0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AU" sz="2000">
              <a:latin typeface="Public Sans" pitchFamily="2" charset="0"/>
            </a:rPr>
            <a:t>You will receive an auto-generated email with your Application ID, application (PDF) and contact details for queries, upon submission of your application.</a:t>
          </a:r>
          <a:endParaRPr lang="en-AU" sz="2000" dirty="0"/>
        </a:p>
      </dgm:t>
    </dgm:pt>
    <dgm:pt modelId="{A5D6D90F-EB7F-4E0E-9D5D-1E7195D3B672}" type="parTrans" cxnId="{6824169D-8CD0-4214-87B6-37EDACC95A99}">
      <dgm:prSet/>
      <dgm:spPr/>
      <dgm:t>
        <a:bodyPr/>
        <a:lstStyle/>
        <a:p>
          <a:endParaRPr lang="en-AU"/>
        </a:p>
      </dgm:t>
    </dgm:pt>
    <dgm:pt modelId="{57A454DE-E45F-4034-ABEE-12FB48BBDF99}" type="sibTrans" cxnId="{6824169D-8CD0-4214-87B6-37EDACC95A99}">
      <dgm:prSet/>
      <dgm:spPr/>
      <dgm:t>
        <a:bodyPr/>
        <a:lstStyle/>
        <a:p>
          <a:endParaRPr lang="en-AU"/>
        </a:p>
      </dgm:t>
    </dgm:pt>
    <dgm:pt modelId="{5E36902F-47C5-4B3A-A43C-BD93A26BB78C}">
      <dgm:prSet custT="1"/>
      <dgm:spPr/>
      <dgm:t>
        <a:bodyPr/>
        <a:lstStyle/>
        <a:p>
          <a:r>
            <a:rPr lang="en-AU" sz="2000">
              <a:latin typeface="Public Sans" pitchFamily="2" charset="0"/>
            </a:rPr>
            <a:t>You may ‘save as you go’ as you fill out the form.</a:t>
          </a:r>
          <a:endParaRPr lang="en-AU" sz="2000" dirty="0">
            <a:latin typeface="Public Sans" pitchFamily="2" charset="0"/>
          </a:endParaRPr>
        </a:p>
      </dgm:t>
    </dgm:pt>
    <dgm:pt modelId="{AB2192FB-928D-48FD-9E04-69E17D226168}" type="parTrans" cxnId="{B21DD8D8-BEDA-410A-9FA6-43F58A210E59}">
      <dgm:prSet/>
      <dgm:spPr/>
      <dgm:t>
        <a:bodyPr/>
        <a:lstStyle/>
        <a:p>
          <a:endParaRPr lang="en-AU"/>
        </a:p>
      </dgm:t>
    </dgm:pt>
    <dgm:pt modelId="{E0B2D386-DBD5-4D6A-8045-12C0AB23EC02}" type="sibTrans" cxnId="{B21DD8D8-BEDA-410A-9FA6-43F58A210E59}">
      <dgm:prSet/>
      <dgm:spPr/>
      <dgm:t>
        <a:bodyPr/>
        <a:lstStyle/>
        <a:p>
          <a:endParaRPr lang="en-AU"/>
        </a:p>
      </dgm:t>
    </dgm:pt>
    <dgm:pt modelId="{985D8CA0-61B6-48A1-9FCA-B62F6F5422A9}">
      <dgm:prSet custT="1"/>
      <dgm:spPr/>
      <dgm:t>
        <a:bodyPr/>
        <a:lstStyle/>
        <a:p>
          <a:r>
            <a:rPr lang="en-AU" sz="2000">
              <a:latin typeface="Public Sans" pitchFamily="2" charset="0"/>
            </a:rPr>
            <a:t>If you have already submitted your application, but wish to make changes/ amendments (</a:t>
          </a:r>
          <a:r>
            <a:rPr lang="en-AU" sz="2000" b="1">
              <a:latin typeface="Public Sans" pitchFamily="2" charset="0"/>
            </a:rPr>
            <a:t>prior to closing date</a:t>
          </a:r>
          <a:r>
            <a:rPr lang="en-AU" sz="2000">
              <a:latin typeface="Public Sans" pitchFamily="2" charset="0"/>
            </a:rPr>
            <a:t>), email the Grants Team at: </a:t>
          </a:r>
          <a:r>
            <a:rPr lang="en-AU" sz="2000">
              <a:latin typeface="Public Sans" pitchFamily="2" charset="0"/>
              <a:hlinkClick xmlns:r="http://schemas.openxmlformats.org/officeDocument/2006/relationships" r:id="rId1"/>
            </a:rPr>
            <a:t>GrantDesignandSupport@dcj.nsw.gov.au</a:t>
          </a:r>
          <a:r>
            <a:rPr lang="en-AU" sz="2000">
              <a:latin typeface="Public Sans" pitchFamily="2" charset="0"/>
            </a:rPr>
            <a:t> </a:t>
          </a:r>
          <a:endParaRPr lang="en-AU" sz="2000" dirty="0"/>
        </a:p>
      </dgm:t>
    </dgm:pt>
    <dgm:pt modelId="{61E63840-2AF9-4B7D-8288-808D87745A3F}" type="parTrans" cxnId="{9CA01EB1-DD7C-4521-84DB-01EE4A71F9D5}">
      <dgm:prSet/>
      <dgm:spPr/>
      <dgm:t>
        <a:bodyPr/>
        <a:lstStyle/>
        <a:p>
          <a:endParaRPr lang="en-AU"/>
        </a:p>
      </dgm:t>
    </dgm:pt>
    <dgm:pt modelId="{AE09E0D1-CEA4-45A7-8324-C7AD3D5C34F7}" type="sibTrans" cxnId="{9CA01EB1-DD7C-4521-84DB-01EE4A71F9D5}">
      <dgm:prSet/>
      <dgm:spPr/>
      <dgm:t>
        <a:bodyPr/>
        <a:lstStyle/>
        <a:p>
          <a:endParaRPr lang="en-AU"/>
        </a:p>
      </dgm:t>
    </dgm:pt>
    <dgm:pt modelId="{22428F53-ADE2-4A07-BE53-0A24ABC3C231}" type="pres">
      <dgm:prSet presAssocID="{B00CBAB1-335F-4F3F-8724-44BD94ACECB8}" presName="diagram" presStyleCnt="0">
        <dgm:presLayoutVars>
          <dgm:dir/>
          <dgm:resizeHandles val="exact"/>
        </dgm:presLayoutVars>
      </dgm:prSet>
      <dgm:spPr/>
    </dgm:pt>
    <dgm:pt modelId="{4A61E1D2-1B6F-4873-B363-1F61F78F5F73}" type="pres">
      <dgm:prSet presAssocID="{AD1F6326-8CB7-4745-909A-0170FF1A03C0}" presName="node" presStyleLbl="node1" presStyleIdx="0" presStyleCnt="3">
        <dgm:presLayoutVars>
          <dgm:bulletEnabled val="1"/>
        </dgm:presLayoutVars>
      </dgm:prSet>
      <dgm:spPr/>
    </dgm:pt>
    <dgm:pt modelId="{32B485B2-566F-4219-81B5-E08ED187B539}" type="pres">
      <dgm:prSet presAssocID="{57A454DE-E45F-4034-ABEE-12FB48BBDF99}" presName="sibTrans" presStyleCnt="0"/>
      <dgm:spPr/>
    </dgm:pt>
    <dgm:pt modelId="{529CD50C-F0D0-42EE-A772-9F475BE41035}" type="pres">
      <dgm:prSet presAssocID="{5E36902F-47C5-4B3A-A43C-BD93A26BB78C}" presName="node" presStyleLbl="node1" presStyleIdx="1" presStyleCnt="3">
        <dgm:presLayoutVars>
          <dgm:bulletEnabled val="1"/>
        </dgm:presLayoutVars>
      </dgm:prSet>
      <dgm:spPr/>
    </dgm:pt>
    <dgm:pt modelId="{376BEB98-9528-4FA1-8CF5-65C60C877544}" type="pres">
      <dgm:prSet presAssocID="{E0B2D386-DBD5-4D6A-8045-12C0AB23EC02}" presName="sibTrans" presStyleCnt="0"/>
      <dgm:spPr/>
    </dgm:pt>
    <dgm:pt modelId="{ADD033B0-3BB4-456B-BE1F-01E126E1F266}" type="pres">
      <dgm:prSet presAssocID="{985D8CA0-61B6-48A1-9FCA-B62F6F5422A9}" presName="node" presStyleLbl="node1" presStyleIdx="2" presStyleCnt="3" custScaleX="142478">
        <dgm:presLayoutVars>
          <dgm:bulletEnabled val="1"/>
        </dgm:presLayoutVars>
      </dgm:prSet>
      <dgm:spPr/>
    </dgm:pt>
  </dgm:ptLst>
  <dgm:cxnLst>
    <dgm:cxn modelId="{93977642-3536-4CCE-B442-71E4DBA4E133}" type="presOf" srcId="{B00CBAB1-335F-4F3F-8724-44BD94ACECB8}" destId="{22428F53-ADE2-4A07-BE53-0A24ABC3C231}" srcOrd="0" destOrd="0" presId="urn:microsoft.com/office/officeart/2005/8/layout/default"/>
    <dgm:cxn modelId="{B9FD2B47-D379-49BE-8CBA-A9EF09E768ED}" type="presOf" srcId="{AD1F6326-8CB7-4745-909A-0170FF1A03C0}" destId="{4A61E1D2-1B6F-4873-B363-1F61F78F5F73}" srcOrd="0" destOrd="0" presId="urn:microsoft.com/office/officeart/2005/8/layout/default"/>
    <dgm:cxn modelId="{CF9C5B91-BC06-4DD5-B4BD-FD8D2BDAF168}" type="presOf" srcId="{5E36902F-47C5-4B3A-A43C-BD93A26BB78C}" destId="{529CD50C-F0D0-42EE-A772-9F475BE41035}" srcOrd="0" destOrd="0" presId="urn:microsoft.com/office/officeart/2005/8/layout/default"/>
    <dgm:cxn modelId="{6824169D-8CD0-4214-87B6-37EDACC95A99}" srcId="{B00CBAB1-335F-4F3F-8724-44BD94ACECB8}" destId="{AD1F6326-8CB7-4745-909A-0170FF1A03C0}" srcOrd="0" destOrd="0" parTransId="{A5D6D90F-EB7F-4E0E-9D5D-1E7195D3B672}" sibTransId="{57A454DE-E45F-4034-ABEE-12FB48BBDF99}"/>
    <dgm:cxn modelId="{9CA01EB1-DD7C-4521-84DB-01EE4A71F9D5}" srcId="{B00CBAB1-335F-4F3F-8724-44BD94ACECB8}" destId="{985D8CA0-61B6-48A1-9FCA-B62F6F5422A9}" srcOrd="2" destOrd="0" parTransId="{61E63840-2AF9-4B7D-8288-808D87745A3F}" sibTransId="{AE09E0D1-CEA4-45A7-8324-C7AD3D5C34F7}"/>
    <dgm:cxn modelId="{AF44FFC0-6516-4E98-85AB-496EBA42A7FF}" type="presOf" srcId="{985D8CA0-61B6-48A1-9FCA-B62F6F5422A9}" destId="{ADD033B0-3BB4-456B-BE1F-01E126E1F266}" srcOrd="0" destOrd="0" presId="urn:microsoft.com/office/officeart/2005/8/layout/default"/>
    <dgm:cxn modelId="{B21DD8D8-BEDA-410A-9FA6-43F58A210E59}" srcId="{B00CBAB1-335F-4F3F-8724-44BD94ACECB8}" destId="{5E36902F-47C5-4B3A-A43C-BD93A26BB78C}" srcOrd="1" destOrd="0" parTransId="{AB2192FB-928D-48FD-9E04-69E17D226168}" sibTransId="{E0B2D386-DBD5-4D6A-8045-12C0AB23EC02}"/>
    <dgm:cxn modelId="{F31C7F6D-6C9B-403E-86B7-36AC99F20D30}" type="presParOf" srcId="{22428F53-ADE2-4A07-BE53-0A24ABC3C231}" destId="{4A61E1D2-1B6F-4873-B363-1F61F78F5F73}" srcOrd="0" destOrd="0" presId="urn:microsoft.com/office/officeart/2005/8/layout/default"/>
    <dgm:cxn modelId="{C226CAF6-EC85-43D7-9C5E-BD4F5E8D1DEF}" type="presParOf" srcId="{22428F53-ADE2-4A07-BE53-0A24ABC3C231}" destId="{32B485B2-566F-4219-81B5-E08ED187B539}" srcOrd="1" destOrd="0" presId="urn:microsoft.com/office/officeart/2005/8/layout/default"/>
    <dgm:cxn modelId="{B24E9D84-1BAB-4276-9D93-8FC2B521118A}" type="presParOf" srcId="{22428F53-ADE2-4A07-BE53-0A24ABC3C231}" destId="{529CD50C-F0D0-42EE-A772-9F475BE41035}" srcOrd="2" destOrd="0" presId="urn:microsoft.com/office/officeart/2005/8/layout/default"/>
    <dgm:cxn modelId="{1427FB1C-D4F3-4C0A-9A79-4C820B0C2883}" type="presParOf" srcId="{22428F53-ADE2-4A07-BE53-0A24ABC3C231}" destId="{376BEB98-9528-4FA1-8CF5-65C60C877544}" srcOrd="3" destOrd="0" presId="urn:microsoft.com/office/officeart/2005/8/layout/default"/>
    <dgm:cxn modelId="{9CB84E53-6E02-4CC8-A512-C86254C87DBB}" type="presParOf" srcId="{22428F53-ADE2-4A07-BE53-0A24ABC3C231}" destId="{ADD033B0-3BB4-456B-BE1F-01E126E1F26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DAA00B-7A16-4807-8213-DE41D5B8E147}" type="doc">
      <dgm:prSet loTypeId="urn:microsoft.com/office/officeart/2005/8/layout/cycle6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2963CF4C-E740-4779-99FA-861A9B0AE9B0}">
      <dgm:prSet phldrT="[Text]"/>
      <dgm:spPr/>
      <dgm:t>
        <a:bodyPr/>
        <a:lstStyle/>
        <a:p>
          <a:r>
            <a:rPr lang="en-AU" dirty="0"/>
            <a:t>Expanding existing programs that deliver primary prevention of family, domestic, or sexual violence.</a:t>
          </a:r>
        </a:p>
      </dgm:t>
    </dgm:pt>
    <dgm:pt modelId="{690E005D-25A1-447F-A2CF-E54B0C10944A}" type="parTrans" cxnId="{3765EE70-0A2F-42AF-ACBA-DAB21CF4FE3B}">
      <dgm:prSet/>
      <dgm:spPr/>
      <dgm:t>
        <a:bodyPr/>
        <a:lstStyle/>
        <a:p>
          <a:endParaRPr lang="en-AU"/>
        </a:p>
      </dgm:t>
    </dgm:pt>
    <dgm:pt modelId="{71DC4F60-D0C2-4EF9-ABD6-76A16F213E87}" type="sibTrans" cxnId="{3765EE70-0A2F-42AF-ACBA-DAB21CF4FE3B}">
      <dgm:prSet/>
      <dgm:spPr/>
      <dgm:t>
        <a:bodyPr/>
        <a:lstStyle/>
        <a:p>
          <a:endParaRPr lang="en-AU"/>
        </a:p>
      </dgm:t>
    </dgm:pt>
    <dgm:pt modelId="{D537622B-D123-4CC7-A509-3359CDD61E0D}">
      <dgm:prSet phldrT="[Text]"/>
      <dgm:spPr/>
      <dgm:t>
        <a:bodyPr/>
        <a:lstStyle/>
        <a:p>
          <a:r>
            <a:rPr lang="en-AU" dirty="0"/>
            <a:t>Building further evidence on the effectiveness of established primary prevention approaches and their impact on reducing gender-based violence.</a:t>
          </a:r>
        </a:p>
      </dgm:t>
    </dgm:pt>
    <dgm:pt modelId="{F0C72C7F-EA3E-41C7-AF38-6A954B549CDD}" type="parTrans" cxnId="{B40261E8-A25D-4F27-907F-716C101765A0}">
      <dgm:prSet/>
      <dgm:spPr/>
      <dgm:t>
        <a:bodyPr/>
        <a:lstStyle/>
        <a:p>
          <a:endParaRPr lang="en-AU"/>
        </a:p>
      </dgm:t>
    </dgm:pt>
    <dgm:pt modelId="{C20BE666-E75D-46CD-A3B6-E881FA65810E}" type="sibTrans" cxnId="{B40261E8-A25D-4F27-907F-716C101765A0}">
      <dgm:prSet/>
      <dgm:spPr/>
      <dgm:t>
        <a:bodyPr/>
        <a:lstStyle/>
        <a:p>
          <a:endParaRPr lang="en-AU"/>
        </a:p>
      </dgm:t>
    </dgm:pt>
    <dgm:pt modelId="{6039CAB7-94F8-4075-80E9-8BB6D17C7FA6}">
      <dgm:prSet phldrT="[Text]"/>
      <dgm:spPr/>
      <dgm:t>
        <a:bodyPr/>
        <a:lstStyle/>
        <a:p>
          <a:r>
            <a:rPr lang="en-AU" dirty="0"/>
            <a:t>Developing strategic approaches to prevent gender-based violence while enhancing existing organisational capabilities.</a:t>
          </a:r>
        </a:p>
      </dgm:t>
    </dgm:pt>
    <dgm:pt modelId="{9F2EB295-912A-404A-A562-F0DF6FAEA416}" type="parTrans" cxnId="{60289C17-4026-43F0-B39D-D584FA36CB8B}">
      <dgm:prSet/>
      <dgm:spPr/>
      <dgm:t>
        <a:bodyPr/>
        <a:lstStyle/>
        <a:p>
          <a:endParaRPr lang="en-AU"/>
        </a:p>
      </dgm:t>
    </dgm:pt>
    <dgm:pt modelId="{11AF8FA3-BB84-4F75-B511-D51AB911C793}" type="sibTrans" cxnId="{60289C17-4026-43F0-B39D-D584FA36CB8B}">
      <dgm:prSet/>
      <dgm:spPr/>
      <dgm:t>
        <a:bodyPr/>
        <a:lstStyle/>
        <a:p>
          <a:endParaRPr lang="en-AU"/>
        </a:p>
      </dgm:t>
    </dgm:pt>
    <dgm:pt modelId="{A15B0DAE-311A-4952-B2AD-ECAA491EF9C0}" type="pres">
      <dgm:prSet presAssocID="{CEDAA00B-7A16-4807-8213-DE41D5B8E147}" presName="cycle" presStyleCnt="0">
        <dgm:presLayoutVars>
          <dgm:dir/>
          <dgm:resizeHandles val="exact"/>
        </dgm:presLayoutVars>
      </dgm:prSet>
      <dgm:spPr/>
    </dgm:pt>
    <dgm:pt modelId="{1E005F16-E804-4721-A49C-5CAFC8700C36}" type="pres">
      <dgm:prSet presAssocID="{2963CF4C-E740-4779-99FA-861A9B0AE9B0}" presName="node" presStyleLbl="node1" presStyleIdx="0" presStyleCnt="3">
        <dgm:presLayoutVars>
          <dgm:bulletEnabled val="1"/>
        </dgm:presLayoutVars>
      </dgm:prSet>
      <dgm:spPr/>
    </dgm:pt>
    <dgm:pt modelId="{0EF267CB-96D5-469C-A57D-A82D8536920D}" type="pres">
      <dgm:prSet presAssocID="{2963CF4C-E740-4779-99FA-861A9B0AE9B0}" presName="spNode" presStyleCnt="0"/>
      <dgm:spPr/>
    </dgm:pt>
    <dgm:pt modelId="{F545B8D4-5C29-4094-968B-763CD7664A34}" type="pres">
      <dgm:prSet presAssocID="{71DC4F60-D0C2-4EF9-ABD6-76A16F213E87}" presName="sibTrans" presStyleLbl="sibTrans1D1" presStyleIdx="0" presStyleCnt="3"/>
      <dgm:spPr/>
    </dgm:pt>
    <dgm:pt modelId="{6A4176FC-8894-4F34-88D7-49E00333CA18}" type="pres">
      <dgm:prSet presAssocID="{D537622B-D123-4CC7-A509-3359CDD61E0D}" presName="node" presStyleLbl="node1" presStyleIdx="1" presStyleCnt="3">
        <dgm:presLayoutVars>
          <dgm:bulletEnabled val="1"/>
        </dgm:presLayoutVars>
      </dgm:prSet>
      <dgm:spPr/>
    </dgm:pt>
    <dgm:pt modelId="{5E6D1692-6B13-4CB8-AE93-705D13AF7C16}" type="pres">
      <dgm:prSet presAssocID="{D537622B-D123-4CC7-A509-3359CDD61E0D}" presName="spNode" presStyleCnt="0"/>
      <dgm:spPr/>
    </dgm:pt>
    <dgm:pt modelId="{3C7B0046-D7A9-4DEA-9144-6E38D93F4E59}" type="pres">
      <dgm:prSet presAssocID="{C20BE666-E75D-46CD-A3B6-E881FA65810E}" presName="sibTrans" presStyleLbl="sibTrans1D1" presStyleIdx="1" presStyleCnt="3"/>
      <dgm:spPr/>
    </dgm:pt>
    <dgm:pt modelId="{DBA60547-85F9-4D97-8574-EEDE014E1939}" type="pres">
      <dgm:prSet presAssocID="{6039CAB7-94F8-4075-80E9-8BB6D17C7FA6}" presName="node" presStyleLbl="node1" presStyleIdx="2" presStyleCnt="3">
        <dgm:presLayoutVars>
          <dgm:bulletEnabled val="1"/>
        </dgm:presLayoutVars>
      </dgm:prSet>
      <dgm:spPr/>
    </dgm:pt>
    <dgm:pt modelId="{48320261-8E6D-4950-ACB5-82A96245710B}" type="pres">
      <dgm:prSet presAssocID="{6039CAB7-94F8-4075-80E9-8BB6D17C7FA6}" presName="spNode" presStyleCnt="0"/>
      <dgm:spPr/>
    </dgm:pt>
    <dgm:pt modelId="{655B8201-BEFB-4AA3-BDBE-1C12BD8D75CF}" type="pres">
      <dgm:prSet presAssocID="{11AF8FA3-BB84-4F75-B511-D51AB911C793}" presName="sibTrans" presStyleLbl="sibTrans1D1" presStyleIdx="2" presStyleCnt="3"/>
      <dgm:spPr/>
    </dgm:pt>
  </dgm:ptLst>
  <dgm:cxnLst>
    <dgm:cxn modelId="{60289C17-4026-43F0-B39D-D584FA36CB8B}" srcId="{CEDAA00B-7A16-4807-8213-DE41D5B8E147}" destId="{6039CAB7-94F8-4075-80E9-8BB6D17C7FA6}" srcOrd="2" destOrd="0" parTransId="{9F2EB295-912A-404A-A562-F0DF6FAEA416}" sibTransId="{11AF8FA3-BB84-4F75-B511-D51AB911C793}"/>
    <dgm:cxn modelId="{BEC3FC5F-FD04-4358-95D7-FD16BCD96E71}" type="presOf" srcId="{C20BE666-E75D-46CD-A3B6-E881FA65810E}" destId="{3C7B0046-D7A9-4DEA-9144-6E38D93F4E59}" srcOrd="0" destOrd="0" presId="urn:microsoft.com/office/officeart/2005/8/layout/cycle6"/>
    <dgm:cxn modelId="{FE8ED742-DB03-491B-815B-88BBF0DED636}" type="presOf" srcId="{CEDAA00B-7A16-4807-8213-DE41D5B8E147}" destId="{A15B0DAE-311A-4952-B2AD-ECAA491EF9C0}" srcOrd="0" destOrd="0" presId="urn:microsoft.com/office/officeart/2005/8/layout/cycle6"/>
    <dgm:cxn modelId="{07626643-45C1-4F4D-98C9-92867A50E9E3}" type="presOf" srcId="{6039CAB7-94F8-4075-80E9-8BB6D17C7FA6}" destId="{DBA60547-85F9-4D97-8574-EEDE014E1939}" srcOrd="0" destOrd="0" presId="urn:microsoft.com/office/officeart/2005/8/layout/cycle6"/>
    <dgm:cxn modelId="{3765EE70-0A2F-42AF-ACBA-DAB21CF4FE3B}" srcId="{CEDAA00B-7A16-4807-8213-DE41D5B8E147}" destId="{2963CF4C-E740-4779-99FA-861A9B0AE9B0}" srcOrd="0" destOrd="0" parTransId="{690E005D-25A1-447F-A2CF-E54B0C10944A}" sibTransId="{71DC4F60-D0C2-4EF9-ABD6-76A16F213E87}"/>
    <dgm:cxn modelId="{6DED1571-8383-44B3-8849-542C378EEEE3}" type="presOf" srcId="{71DC4F60-D0C2-4EF9-ABD6-76A16F213E87}" destId="{F545B8D4-5C29-4094-968B-763CD7664A34}" srcOrd="0" destOrd="0" presId="urn:microsoft.com/office/officeart/2005/8/layout/cycle6"/>
    <dgm:cxn modelId="{6125D28E-4616-4A60-8528-E3FAC36146B4}" type="presOf" srcId="{D537622B-D123-4CC7-A509-3359CDD61E0D}" destId="{6A4176FC-8894-4F34-88D7-49E00333CA18}" srcOrd="0" destOrd="0" presId="urn:microsoft.com/office/officeart/2005/8/layout/cycle6"/>
    <dgm:cxn modelId="{AE4856BC-1734-429F-A232-0FFB3A1EBD46}" type="presOf" srcId="{2963CF4C-E740-4779-99FA-861A9B0AE9B0}" destId="{1E005F16-E804-4721-A49C-5CAFC8700C36}" srcOrd="0" destOrd="0" presId="urn:microsoft.com/office/officeart/2005/8/layout/cycle6"/>
    <dgm:cxn modelId="{B44BC9C7-23AC-4368-A482-C7BE98CB4E54}" type="presOf" srcId="{11AF8FA3-BB84-4F75-B511-D51AB911C793}" destId="{655B8201-BEFB-4AA3-BDBE-1C12BD8D75CF}" srcOrd="0" destOrd="0" presId="urn:microsoft.com/office/officeart/2005/8/layout/cycle6"/>
    <dgm:cxn modelId="{B40261E8-A25D-4F27-907F-716C101765A0}" srcId="{CEDAA00B-7A16-4807-8213-DE41D5B8E147}" destId="{D537622B-D123-4CC7-A509-3359CDD61E0D}" srcOrd="1" destOrd="0" parTransId="{F0C72C7F-EA3E-41C7-AF38-6A954B549CDD}" sibTransId="{C20BE666-E75D-46CD-A3B6-E881FA65810E}"/>
    <dgm:cxn modelId="{EFD81CAA-9A5E-406E-97C6-A087AF7C51A9}" type="presParOf" srcId="{A15B0DAE-311A-4952-B2AD-ECAA491EF9C0}" destId="{1E005F16-E804-4721-A49C-5CAFC8700C36}" srcOrd="0" destOrd="0" presId="urn:microsoft.com/office/officeart/2005/8/layout/cycle6"/>
    <dgm:cxn modelId="{11DD678A-1D88-45DC-8239-D4EC884A8ABB}" type="presParOf" srcId="{A15B0DAE-311A-4952-B2AD-ECAA491EF9C0}" destId="{0EF267CB-96D5-469C-A57D-A82D8536920D}" srcOrd="1" destOrd="0" presId="urn:microsoft.com/office/officeart/2005/8/layout/cycle6"/>
    <dgm:cxn modelId="{4C39BEC6-18BF-4479-8C7F-4C3FF8BCAD54}" type="presParOf" srcId="{A15B0DAE-311A-4952-B2AD-ECAA491EF9C0}" destId="{F545B8D4-5C29-4094-968B-763CD7664A34}" srcOrd="2" destOrd="0" presId="urn:microsoft.com/office/officeart/2005/8/layout/cycle6"/>
    <dgm:cxn modelId="{9423C9DC-8E32-49A7-AF69-53A384B1983C}" type="presParOf" srcId="{A15B0DAE-311A-4952-B2AD-ECAA491EF9C0}" destId="{6A4176FC-8894-4F34-88D7-49E00333CA18}" srcOrd="3" destOrd="0" presId="urn:microsoft.com/office/officeart/2005/8/layout/cycle6"/>
    <dgm:cxn modelId="{F707F365-C666-4AAD-B0C3-337F0C0337D0}" type="presParOf" srcId="{A15B0DAE-311A-4952-B2AD-ECAA491EF9C0}" destId="{5E6D1692-6B13-4CB8-AE93-705D13AF7C16}" srcOrd="4" destOrd="0" presId="urn:microsoft.com/office/officeart/2005/8/layout/cycle6"/>
    <dgm:cxn modelId="{D45F4436-0017-4FD4-ADB9-677A3762D165}" type="presParOf" srcId="{A15B0DAE-311A-4952-B2AD-ECAA491EF9C0}" destId="{3C7B0046-D7A9-4DEA-9144-6E38D93F4E59}" srcOrd="5" destOrd="0" presId="urn:microsoft.com/office/officeart/2005/8/layout/cycle6"/>
    <dgm:cxn modelId="{AD6B0845-AD1C-4F2D-9590-11A8FFCE5E9D}" type="presParOf" srcId="{A15B0DAE-311A-4952-B2AD-ECAA491EF9C0}" destId="{DBA60547-85F9-4D97-8574-EEDE014E1939}" srcOrd="6" destOrd="0" presId="urn:microsoft.com/office/officeart/2005/8/layout/cycle6"/>
    <dgm:cxn modelId="{C7176DA8-6195-47D6-B6E4-CA9460D09194}" type="presParOf" srcId="{A15B0DAE-311A-4952-B2AD-ECAA491EF9C0}" destId="{48320261-8E6D-4950-ACB5-82A96245710B}" srcOrd="7" destOrd="0" presId="urn:microsoft.com/office/officeart/2005/8/layout/cycle6"/>
    <dgm:cxn modelId="{1AEB833B-2935-411C-BA83-A5DB97FB947D}" type="presParOf" srcId="{A15B0DAE-311A-4952-B2AD-ECAA491EF9C0}" destId="{655B8201-BEFB-4AA3-BDBE-1C12BD8D75CF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272BED-859A-40A8-80BE-65E75A386AED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AU"/>
        </a:p>
      </dgm:t>
    </dgm:pt>
    <dgm:pt modelId="{3D559E7C-6AE7-47A6-9075-575543ABFF9F}">
      <dgm:prSet phldrT="[Text]"/>
      <dgm:spPr/>
      <dgm:t>
        <a:bodyPr/>
        <a:lstStyle/>
        <a:p>
          <a:pPr>
            <a:buClr>
              <a:srgbClr val="22272B"/>
            </a:buClr>
            <a:buFont typeface="+mj-lt"/>
            <a:buAutoNum type="arabicPeriod"/>
          </a:pPr>
          <a:r>
            <a:rPr lang="en-AU" b="1" dirty="0"/>
            <a:t>Cultural and Attitudinal Shifts</a:t>
          </a:r>
          <a:endParaRPr lang="en-AU" dirty="0"/>
        </a:p>
      </dgm:t>
    </dgm:pt>
    <dgm:pt modelId="{D60C8A7D-CEB1-40B4-8ADA-AB73DA02D5B0}" type="parTrans" cxnId="{03B76D56-D3D1-4773-8244-3558AF816603}">
      <dgm:prSet/>
      <dgm:spPr/>
      <dgm:t>
        <a:bodyPr/>
        <a:lstStyle/>
        <a:p>
          <a:endParaRPr lang="en-AU"/>
        </a:p>
      </dgm:t>
    </dgm:pt>
    <dgm:pt modelId="{E77FF464-7DDD-41AA-884F-0E7E55EA7E48}" type="sibTrans" cxnId="{03B76D56-D3D1-4773-8244-3558AF816603}">
      <dgm:prSet/>
      <dgm:spPr/>
      <dgm:t>
        <a:bodyPr/>
        <a:lstStyle/>
        <a:p>
          <a:endParaRPr lang="en-AU"/>
        </a:p>
      </dgm:t>
    </dgm:pt>
    <dgm:pt modelId="{9CB53278-B32A-4BD5-89A6-111606D9C7A8}">
      <dgm:prSet/>
      <dgm:spPr/>
      <dgm:t>
        <a:bodyPr/>
        <a:lstStyle/>
        <a:p>
          <a:r>
            <a:rPr lang="en-AU" b="1" dirty="0"/>
            <a:t>Sustainable Prevention Infrastructure</a:t>
          </a:r>
          <a:endParaRPr lang="en-AU" dirty="0"/>
        </a:p>
      </dgm:t>
    </dgm:pt>
    <dgm:pt modelId="{6A451F7E-CB31-4211-951F-3726B1A56670}" type="parTrans" cxnId="{CC401290-F08A-4CB0-9CBF-6430561521A2}">
      <dgm:prSet/>
      <dgm:spPr/>
      <dgm:t>
        <a:bodyPr/>
        <a:lstStyle/>
        <a:p>
          <a:endParaRPr lang="en-AU"/>
        </a:p>
      </dgm:t>
    </dgm:pt>
    <dgm:pt modelId="{0729A570-607F-4F7A-8C64-552FF373C6AE}" type="sibTrans" cxnId="{CC401290-F08A-4CB0-9CBF-6430561521A2}">
      <dgm:prSet/>
      <dgm:spPr/>
      <dgm:t>
        <a:bodyPr/>
        <a:lstStyle/>
        <a:p>
          <a:endParaRPr lang="en-AU"/>
        </a:p>
      </dgm:t>
    </dgm:pt>
    <dgm:pt modelId="{1760E8CC-971D-47CC-8322-FE74254E1FA7}">
      <dgm:prSet/>
      <dgm:spPr/>
      <dgm:t>
        <a:bodyPr/>
        <a:lstStyle/>
        <a:p>
          <a:r>
            <a:rPr lang="en-AU" b="1" dirty="0"/>
            <a:t>Capacity Building within Organisations</a:t>
          </a:r>
          <a:endParaRPr lang="en-AU" dirty="0"/>
        </a:p>
      </dgm:t>
    </dgm:pt>
    <dgm:pt modelId="{57C6FAA0-5D02-43E0-A612-049C613447AB}" type="parTrans" cxnId="{3379E7A1-8749-487B-AC2B-F12219814D21}">
      <dgm:prSet/>
      <dgm:spPr/>
      <dgm:t>
        <a:bodyPr/>
        <a:lstStyle/>
        <a:p>
          <a:endParaRPr lang="en-AU"/>
        </a:p>
      </dgm:t>
    </dgm:pt>
    <dgm:pt modelId="{421B8DC0-19B1-4F64-9777-3149800FAF11}" type="sibTrans" cxnId="{3379E7A1-8749-487B-AC2B-F12219814D21}">
      <dgm:prSet/>
      <dgm:spPr/>
      <dgm:t>
        <a:bodyPr/>
        <a:lstStyle/>
        <a:p>
          <a:endParaRPr lang="en-AU"/>
        </a:p>
      </dgm:t>
    </dgm:pt>
    <dgm:pt modelId="{87C41C09-671F-4DE8-B90D-B5E6361F07BE}">
      <dgm:prSet/>
      <dgm:spPr/>
      <dgm:t>
        <a:bodyPr/>
        <a:lstStyle/>
        <a:p>
          <a:r>
            <a:rPr lang="en-AU" b="1" dirty="0"/>
            <a:t>Building a Strong Evidence Base</a:t>
          </a:r>
          <a:endParaRPr lang="en-AU" dirty="0"/>
        </a:p>
      </dgm:t>
    </dgm:pt>
    <dgm:pt modelId="{A905C677-0A45-4444-8D6E-E4D402C3FBAC}" type="parTrans" cxnId="{3115C1C2-3DA3-4287-AFE2-D64AEB276FBE}">
      <dgm:prSet/>
      <dgm:spPr/>
      <dgm:t>
        <a:bodyPr/>
        <a:lstStyle/>
        <a:p>
          <a:endParaRPr lang="en-AU"/>
        </a:p>
      </dgm:t>
    </dgm:pt>
    <dgm:pt modelId="{C72B4C1C-65AC-4261-87E2-9D7CF2BFC758}" type="sibTrans" cxnId="{3115C1C2-3DA3-4287-AFE2-D64AEB276FBE}">
      <dgm:prSet/>
      <dgm:spPr/>
      <dgm:t>
        <a:bodyPr/>
        <a:lstStyle/>
        <a:p>
          <a:endParaRPr lang="en-AU"/>
        </a:p>
      </dgm:t>
    </dgm:pt>
    <dgm:pt modelId="{54A06CB2-34D3-420A-8C58-77D18DE951DA}">
      <dgm:prSet/>
      <dgm:spPr/>
      <dgm:t>
        <a:bodyPr/>
        <a:lstStyle/>
        <a:p>
          <a:r>
            <a:rPr lang="en-AU" b="1" dirty="0"/>
            <a:t>Alignment with Strategic Goals</a:t>
          </a:r>
          <a:endParaRPr lang="en-AU" dirty="0"/>
        </a:p>
      </dgm:t>
    </dgm:pt>
    <dgm:pt modelId="{AF123327-EC83-42B9-860C-B5CB830D3A92}" type="parTrans" cxnId="{A2332EFC-9447-419C-8017-5A029ECD6A2F}">
      <dgm:prSet/>
      <dgm:spPr/>
      <dgm:t>
        <a:bodyPr/>
        <a:lstStyle/>
        <a:p>
          <a:endParaRPr lang="en-AU"/>
        </a:p>
      </dgm:t>
    </dgm:pt>
    <dgm:pt modelId="{77BEA622-7B4B-407F-9482-4D506F469609}" type="sibTrans" cxnId="{A2332EFC-9447-419C-8017-5A029ECD6A2F}">
      <dgm:prSet/>
      <dgm:spPr/>
      <dgm:t>
        <a:bodyPr/>
        <a:lstStyle/>
        <a:p>
          <a:endParaRPr lang="en-AU"/>
        </a:p>
      </dgm:t>
    </dgm:pt>
    <dgm:pt modelId="{493435BB-7AA6-4F82-8915-3AB1C907B80E}">
      <dgm:prSet phldrT="[Text]"/>
      <dgm:spPr/>
      <dgm:t>
        <a:bodyPr/>
        <a:lstStyle/>
        <a:p>
          <a:pPr>
            <a:buClr>
              <a:srgbClr val="22272B"/>
            </a:buClr>
            <a:buFont typeface="Arial" panose="020B0604020202020204" pitchFamily="34" charset="0"/>
            <a:buChar char="•"/>
          </a:pPr>
          <a:r>
            <a:rPr lang="en-AU" dirty="0"/>
            <a:t>Positive changes in attitudes, norms, and practices that challenge gender stereotypes, promote gender equality, and reject violence.</a:t>
          </a:r>
        </a:p>
      </dgm:t>
    </dgm:pt>
    <dgm:pt modelId="{49C94DDC-AD12-4121-8E55-D3CEE3DABD9F}" type="parTrans" cxnId="{A0A8B8A4-3738-4871-A0E7-DD0FDC83BFB4}">
      <dgm:prSet/>
      <dgm:spPr/>
      <dgm:t>
        <a:bodyPr/>
        <a:lstStyle/>
        <a:p>
          <a:endParaRPr lang="en-AU"/>
        </a:p>
      </dgm:t>
    </dgm:pt>
    <dgm:pt modelId="{6763EC55-CCB8-4A25-B57F-CFB5AFC5EB00}" type="sibTrans" cxnId="{A0A8B8A4-3738-4871-A0E7-DD0FDC83BFB4}">
      <dgm:prSet/>
      <dgm:spPr/>
      <dgm:t>
        <a:bodyPr/>
        <a:lstStyle/>
        <a:p>
          <a:endParaRPr lang="en-AU"/>
        </a:p>
      </dgm:t>
    </dgm:pt>
    <dgm:pt modelId="{F5EB8F2C-19D5-48FE-A995-3AFDB5388803}">
      <dgm:prSet/>
      <dgm:spPr/>
      <dgm:t>
        <a:bodyPr/>
        <a:lstStyle/>
        <a:p>
          <a:r>
            <a:rPr lang="en-AU" dirty="0"/>
            <a:t>A well-coordinated primary prevention network across NSW, fostering effective collaboration among councils, community organisations, and stakeholders.</a:t>
          </a:r>
        </a:p>
      </dgm:t>
    </dgm:pt>
    <dgm:pt modelId="{26A3B4EE-C4DD-40DA-ACD3-8199A349F4A1}" type="parTrans" cxnId="{890C1671-F786-4C27-86E0-E6DB4200C301}">
      <dgm:prSet/>
      <dgm:spPr/>
      <dgm:t>
        <a:bodyPr/>
        <a:lstStyle/>
        <a:p>
          <a:endParaRPr lang="en-AU"/>
        </a:p>
      </dgm:t>
    </dgm:pt>
    <dgm:pt modelId="{74F13F18-15B6-4C54-B4E6-CB4ABB8A9DA3}" type="sibTrans" cxnId="{890C1671-F786-4C27-86E0-E6DB4200C301}">
      <dgm:prSet/>
      <dgm:spPr/>
      <dgm:t>
        <a:bodyPr/>
        <a:lstStyle/>
        <a:p>
          <a:endParaRPr lang="en-AU"/>
        </a:p>
      </dgm:t>
    </dgm:pt>
    <dgm:pt modelId="{AC1867C3-6491-4FDD-9A8C-0FCA74346324}">
      <dgm:prSet/>
      <dgm:spPr/>
      <dgm:t>
        <a:bodyPr/>
        <a:lstStyle/>
        <a:p>
          <a:r>
            <a:rPr lang="en-AU" dirty="0"/>
            <a:t>Strengthened organisational capabilities to deliver impactful, scalable, and sustainable primary prevention programs.</a:t>
          </a:r>
        </a:p>
      </dgm:t>
    </dgm:pt>
    <dgm:pt modelId="{1BC3892B-7686-4F4F-BDEF-5C78CE00D63D}" type="parTrans" cxnId="{854BE582-494B-42A8-B768-423C3199D946}">
      <dgm:prSet/>
      <dgm:spPr/>
      <dgm:t>
        <a:bodyPr/>
        <a:lstStyle/>
        <a:p>
          <a:endParaRPr lang="en-AU"/>
        </a:p>
      </dgm:t>
    </dgm:pt>
    <dgm:pt modelId="{D085BA9E-E1E7-489A-806B-18CDD7C23A09}" type="sibTrans" cxnId="{854BE582-494B-42A8-B768-423C3199D946}">
      <dgm:prSet/>
      <dgm:spPr/>
      <dgm:t>
        <a:bodyPr/>
        <a:lstStyle/>
        <a:p>
          <a:endParaRPr lang="en-AU"/>
        </a:p>
      </dgm:t>
    </dgm:pt>
    <dgm:pt modelId="{B381A62F-5170-4C57-8C1B-4E260585AEB1}">
      <dgm:prSet/>
      <dgm:spPr/>
      <dgm:t>
        <a:bodyPr/>
        <a:lstStyle/>
        <a:p>
          <a:r>
            <a:rPr lang="en-AU" dirty="0"/>
            <a:t>Collection of robust and useful data to evaluate what works in primary prevention, supporting the refinement and evolution of prevention initiatives for long-term impact.</a:t>
          </a:r>
        </a:p>
      </dgm:t>
    </dgm:pt>
    <dgm:pt modelId="{16C542EB-C87B-4727-BBA8-DD4E9641DB95}" type="parTrans" cxnId="{C640600A-994C-4E27-885B-8B466DADD4F6}">
      <dgm:prSet/>
      <dgm:spPr/>
      <dgm:t>
        <a:bodyPr/>
        <a:lstStyle/>
        <a:p>
          <a:endParaRPr lang="en-AU"/>
        </a:p>
      </dgm:t>
    </dgm:pt>
    <dgm:pt modelId="{69AC0556-180B-4787-AFD6-7A949FED8198}" type="sibTrans" cxnId="{C640600A-994C-4E27-885B-8B466DADD4F6}">
      <dgm:prSet/>
      <dgm:spPr/>
      <dgm:t>
        <a:bodyPr/>
        <a:lstStyle/>
        <a:p>
          <a:endParaRPr lang="en-AU"/>
        </a:p>
      </dgm:t>
    </dgm:pt>
    <dgm:pt modelId="{4E13D6CF-EC36-4CFB-A441-0B5484A4D372}">
      <dgm:prSet/>
      <dgm:spPr/>
      <dgm:t>
        <a:bodyPr/>
        <a:lstStyle/>
        <a:p>
          <a:r>
            <a:rPr lang="en-AU"/>
            <a:t>Clear </a:t>
          </a:r>
          <a:r>
            <a:rPr lang="en-AU" dirty="0"/>
            <a:t>alignment with Pathways to Prevention: NSW Strategy for the Prevention of Domestic, Family, and Sexual Violence 2024-2028, supporting its vision and objectives.</a:t>
          </a:r>
        </a:p>
      </dgm:t>
    </dgm:pt>
    <dgm:pt modelId="{F9A6E9E1-358C-468F-A4D1-BBD791A5854B}" type="parTrans" cxnId="{2E2CE9D1-4F18-4D03-965D-F2CD39456976}">
      <dgm:prSet/>
      <dgm:spPr/>
      <dgm:t>
        <a:bodyPr/>
        <a:lstStyle/>
        <a:p>
          <a:endParaRPr lang="en-AU"/>
        </a:p>
      </dgm:t>
    </dgm:pt>
    <dgm:pt modelId="{A9A4EC61-FB05-4F33-A1D5-CBD7A609837E}" type="sibTrans" cxnId="{2E2CE9D1-4F18-4D03-965D-F2CD39456976}">
      <dgm:prSet/>
      <dgm:spPr/>
      <dgm:t>
        <a:bodyPr/>
        <a:lstStyle/>
        <a:p>
          <a:endParaRPr lang="en-AU"/>
        </a:p>
      </dgm:t>
    </dgm:pt>
    <dgm:pt modelId="{40F79631-6CC1-483E-BC97-1BDDA698D6B2}" type="pres">
      <dgm:prSet presAssocID="{AA272BED-859A-40A8-80BE-65E75A386AED}" presName="Name0" presStyleCnt="0">
        <dgm:presLayoutVars>
          <dgm:dir/>
          <dgm:animLvl val="lvl"/>
          <dgm:resizeHandles val="exact"/>
        </dgm:presLayoutVars>
      </dgm:prSet>
      <dgm:spPr/>
    </dgm:pt>
    <dgm:pt modelId="{2370133E-0543-46F8-A146-85B728B6C4C3}" type="pres">
      <dgm:prSet presAssocID="{3D559E7C-6AE7-47A6-9075-575543ABFF9F}" presName="composite" presStyleCnt="0"/>
      <dgm:spPr/>
    </dgm:pt>
    <dgm:pt modelId="{547E0CFD-F794-4CFA-97A4-E77225EC9FD2}" type="pres">
      <dgm:prSet presAssocID="{3D559E7C-6AE7-47A6-9075-575543ABFF9F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0CB14554-A761-4D82-9F19-9C4EC35C401E}" type="pres">
      <dgm:prSet presAssocID="{3D559E7C-6AE7-47A6-9075-575543ABFF9F}" presName="desTx" presStyleLbl="alignAccFollowNode1" presStyleIdx="0" presStyleCnt="5">
        <dgm:presLayoutVars>
          <dgm:bulletEnabled val="1"/>
        </dgm:presLayoutVars>
      </dgm:prSet>
      <dgm:spPr/>
    </dgm:pt>
    <dgm:pt modelId="{4DFF0C1C-1943-4B7F-B121-CD53936D143D}" type="pres">
      <dgm:prSet presAssocID="{E77FF464-7DDD-41AA-884F-0E7E55EA7E48}" presName="space" presStyleCnt="0"/>
      <dgm:spPr/>
    </dgm:pt>
    <dgm:pt modelId="{69A0B8F7-F0D5-49E4-BAEB-E072A0A4D421}" type="pres">
      <dgm:prSet presAssocID="{9CB53278-B32A-4BD5-89A6-111606D9C7A8}" presName="composite" presStyleCnt="0"/>
      <dgm:spPr/>
    </dgm:pt>
    <dgm:pt modelId="{B0B28C59-7038-44A1-A74B-684A4847C0AE}" type="pres">
      <dgm:prSet presAssocID="{9CB53278-B32A-4BD5-89A6-111606D9C7A8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A4037CC6-2181-4F5E-BD0D-CE7BA77AACAD}" type="pres">
      <dgm:prSet presAssocID="{9CB53278-B32A-4BD5-89A6-111606D9C7A8}" presName="desTx" presStyleLbl="alignAccFollowNode1" presStyleIdx="1" presStyleCnt="5">
        <dgm:presLayoutVars>
          <dgm:bulletEnabled val="1"/>
        </dgm:presLayoutVars>
      </dgm:prSet>
      <dgm:spPr/>
    </dgm:pt>
    <dgm:pt modelId="{5498872D-FD27-4C7A-95D0-7C6E0CF60791}" type="pres">
      <dgm:prSet presAssocID="{0729A570-607F-4F7A-8C64-552FF373C6AE}" presName="space" presStyleCnt="0"/>
      <dgm:spPr/>
    </dgm:pt>
    <dgm:pt modelId="{B34DF327-3A77-453E-8822-943B90E7A73B}" type="pres">
      <dgm:prSet presAssocID="{1760E8CC-971D-47CC-8322-FE74254E1FA7}" presName="composite" presStyleCnt="0"/>
      <dgm:spPr/>
    </dgm:pt>
    <dgm:pt modelId="{DCC772ED-5A14-482B-A333-DFAB2D9A5E7A}" type="pres">
      <dgm:prSet presAssocID="{1760E8CC-971D-47CC-8322-FE74254E1FA7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5376B9D3-7AD4-4DF0-BA2B-1F89F658D69B}" type="pres">
      <dgm:prSet presAssocID="{1760E8CC-971D-47CC-8322-FE74254E1FA7}" presName="desTx" presStyleLbl="alignAccFollowNode1" presStyleIdx="2" presStyleCnt="5">
        <dgm:presLayoutVars>
          <dgm:bulletEnabled val="1"/>
        </dgm:presLayoutVars>
      </dgm:prSet>
      <dgm:spPr/>
    </dgm:pt>
    <dgm:pt modelId="{E7E9E0CB-031F-40C9-979D-4246F70F88E8}" type="pres">
      <dgm:prSet presAssocID="{421B8DC0-19B1-4F64-9777-3149800FAF11}" presName="space" presStyleCnt="0"/>
      <dgm:spPr/>
    </dgm:pt>
    <dgm:pt modelId="{563E517A-EB65-4C0F-A0FA-C37E7748E743}" type="pres">
      <dgm:prSet presAssocID="{87C41C09-671F-4DE8-B90D-B5E6361F07BE}" presName="composite" presStyleCnt="0"/>
      <dgm:spPr/>
    </dgm:pt>
    <dgm:pt modelId="{6589C4AB-AE74-4F49-A88D-8347C1964075}" type="pres">
      <dgm:prSet presAssocID="{87C41C09-671F-4DE8-B90D-B5E6361F07BE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D008680F-C8D9-4F49-ADE8-A5B9B0231382}" type="pres">
      <dgm:prSet presAssocID="{87C41C09-671F-4DE8-B90D-B5E6361F07BE}" presName="desTx" presStyleLbl="alignAccFollowNode1" presStyleIdx="3" presStyleCnt="5">
        <dgm:presLayoutVars>
          <dgm:bulletEnabled val="1"/>
        </dgm:presLayoutVars>
      </dgm:prSet>
      <dgm:spPr/>
    </dgm:pt>
    <dgm:pt modelId="{666490C6-4ABD-40E3-AE49-49AD28C322D9}" type="pres">
      <dgm:prSet presAssocID="{C72B4C1C-65AC-4261-87E2-9D7CF2BFC758}" presName="space" presStyleCnt="0"/>
      <dgm:spPr/>
    </dgm:pt>
    <dgm:pt modelId="{B23742A5-00ED-4ADB-8F7C-DAEBA49C7181}" type="pres">
      <dgm:prSet presAssocID="{54A06CB2-34D3-420A-8C58-77D18DE951DA}" presName="composite" presStyleCnt="0"/>
      <dgm:spPr/>
    </dgm:pt>
    <dgm:pt modelId="{8E0FDE33-A6E7-4F84-B8A0-52F23F08527D}" type="pres">
      <dgm:prSet presAssocID="{54A06CB2-34D3-420A-8C58-77D18DE951DA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3F09A5FD-2910-4049-8B61-57F24CE5B059}" type="pres">
      <dgm:prSet presAssocID="{54A06CB2-34D3-420A-8C58-77D18DE951DA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C640600A-994C-4E27-885B-8B466DADD4F6}" srcId="{87C41C09-671F-4DE8-B90D-B5E6361F07BE}" destId="{B381A62F-5170-4C57-8C1B-4E260585AEB1}" srcOrd="0" destOrd="0" parTransId="{16C542EB-C87B-4727-BBA8-DD4E9641DB95}" sibTransId="{69AC0556-180B-4787-AFD6-7A949FED8198}"/>
    <dgm:cxn modelId="{271D4514-05F5-47EF-8F6B-BDD931CD61CF}" type="presOf" srcId="{AC1867C3-6491-4FDD-9A8C-0FCA74346324}" destId="{5376B9D3-7AD4-4DF0-BA2B-1F89F658D69B}" srcOrd="0" destOrd="0" presId="urn:microsoft.com/office/officeart/2005/8/layout/hList1"/>
    <dgm:cxn modelId="{AD71B121-556E-4E37-BB2B-F71D70481091}" type="presOf" srcId="{9CB53278-B32A-4BD5-89A6-111606D9C7A8}" destId="{B0B28C59-7038-44A1-A74B-684A4847C0AE}" srcOrd="0" destOrd="0" presId="urn:microsoft.com/office/officeart/2005/8/layout/hList1"/>
    <dgm:cxn modelId="{94F5DB26-1D36-44D6-BC9E-1A357635C755}" type="presOf" srcId="{4E13D6CF-EC36-4CFB-A441-0B5484A4D372}" destId="{3F09A5FD-2910-4049-8B61-57F24CE5B059}" srcOrd="0" destOrd="0" presId="urn:microsoft.com/office/officeart/2005/8/layout/hList1"/>
    <dgm:cxn modelId="{2FDC0229-3C5F-41F6-9CBE-32C25E8DCDCF}" type="presOf" srcId="{54A06CB2-34D3-420A-8C58-77D18DE951DA}" destId="{8E0FDE33-A6E7-4F84-B8A0-52F23F08527D}" srcOrd="0" destOrd="0" presId="urn:microsoft.com/office/officeart/2005/8/layout/hList1"/>
    <dgm:cxn modelId="{890C1671-F786-4C27-86E0-E6DB4200C301}" srcId="{9CB53278-B32A-4BD5-89A6-111606D9C7A8}" destId="{F5EB8F2C-19D5-48FE-A995-3AFDB5388803}" srcOrd="0" destOrd="0" parTransId="{26A3B4EE-C4DD-40DA-ACD3-8199A349F4A1}" sibTransId="{74F13F18-15B6-4C54-B4E6-CB4ABB8A9DA3}"/>
    <dgm:cxn modelId="{A0B0D455-2F0F-4910-BB58-D3CC87B2C39D}" type="presOf" srcId="{493435BB-7AA6-4F82-8915-3AB1C907B80E}" destId="{0CB14554-A761-4D82-9F19-9C4EC35C401E}" srcOrd="0" destOrd="0" presId="urn:microsoft.com/office/officeart/2005/8/layout/hList1"/>
    <dgm:cxn modelId="{03B76D56-D3D1-4773-8244-3558AF816603}" srcId="{AA272BED-859A-40A8-80BE-65E75A386AED}" destId="{3D559E7C-6AE7-47A6-9075-575543ABFF9F}" srcOrd="0" destOrd="0" parTransId="{D60C8A7D-CEB1-40B4-8ADA-AB73DA02D5B0}" sibTransId="{E77FF464-7DDD-41AA-884F-0E7E55EA7E48}"/>
    <dgm:cxn modelId="{6162E07D-422E-4B83-86B0-5307B580E3D1}" type="presOf" srcId="{1760E8CC-971D-47CC-8322-FE74254E1FA7}" destId="{DCC772ED-5A14-482B-A333-DFAB2D9A5E7A}" srcOrd="0" destOrd="0" presId="urn:microsoft.com/office/officeart/2005/8/layout/hList1"/>
    <dgm:cxn modelId="{854BE582-494B-42A8-B768-423C3199D946}" srcId="{1760E8CC-971D-47CC-8322-FE74254E1FA7}" destId="{AC1867C3-6491-4FDD-9A8C-0FCA74346324}" srcOrd="0" destOrd="0" parTransId="{1BC3892B-7686-4F4F-BDEF-5C78CE00D63D}" sibTransId="{D085BA9E-E1E7-489A-806B-18CDD7C23A09}"/>
    <dgm:cxn modelId="{F5E64F83-0F55-453C-A8D1-7DD1F9D0EAEB}" type="presOf" srcId="{AA272BED-859A-40A8-80BE-65E75A386AED}" destId="{40F79631-6CC1-483E-BC97-1BDDA698D6B2}" srcOrd="0" destOrd="0" presId="urn:microsoft.com/office/officeart/2005/8/layout/hList1"/>
    <dgm:cxn modelId="{E3D0198D-55A6-4031-BE73-0057D2E231C9}" type="presOf" srcId="{3D559E7C-6AE7-47A6-9075-575543ABFF9F}" destId="{547E0CFD-F794-4CFA-97A4-E77225EC9FD2}" srcOrd="0" destOrd="0" presId="urn:microsoft.com/office/officeart/2005/8/layout/hList1"/>
    <dgm:cxn modelId="{CC401290-F08A-4CB0-9CBF-6430561521A2}" srcId="{AA272BED-859A-40A8-80BE-65E75A386AED}" destId="{9CB53278-B32A-4BD5-89A6-111606D9C7A8}" srcOrd="1" destOrd="0" parTransId="{6A451F7E-CB31-4211-951F-3726B1A56670}" sibTransId="{0729A570-607F-4F7A-8C64-552FF373C6AE}"/>
    <dgm:cxn modelId="{562A939B-EC8C-4969-BDA2-0BE6FC2A8FAD}" type="presOf" srcId="{B381A62F-5170-4C57-8C1B-4E260585AEB1}" destId="{D008680F-C8D9-4F49-ADE8-A5B9B0231382}" srcOrd="0" destOrd="0" presId="urn:microsoft.com/office/officeart/2005/8/layout/hList1"/>
    <dgm:cxn modelId="{3379E7A1-8749-487B-AC2B-F12219814D21}" srcId="{AA272BED-859A-40A8-80BE-65E75A386AED}" destId="{1760E8CC-971D-47CC-8322-FE74254E1FA7}" srcOrd="2" destOrd="0" parTransId="{57C6FAA0-5D02-43E0-A612-049C613447AB}" sibTransId="{421B8DC0-19B1-4F64-9777-3149800FAF11}"/>
    <dgm:cxn modelId="{A0A8B8A4-3738-4871-A0E7-DD0FDC83BFB4}" srcId="{3D559E7C-6AE7-47A6-9075-575543ABFF9F}" destId="{493435BB-7AA6-4F82-8915-3AB1C907B80E}" srcOrd="0" destOrd="0" parTransId="{49C94DDC-AD12-4121-8E55-D3CEE3DABD9F}" sibTransId="{6763EC55-CCB8-4A25-B57F-CFB5AFC5EB00}"/>
    <dgm:cxn modelId="{3115C1C2-3DA3-4287-AFE2-D64AEB276FBE}" srcId="{AA272BED-859A-40A8-80BE-65E75A386AED}" destId="{87C41C09-671F-4DE8-B90D-B5E6361F07BE}" srcOrd="3" destOrd="0" parTransId="{A905C677-0A45-4444-8D6E-E4D402C3FBAC}" sibTransId="{C72B4C1C-65AC-4261-87E2-9D7CF2BFC758}"/>
    <dgm:cxn modelId="{09D4C7C9-6DD5-4793-A4BE-6BF3D91C0181}" type="presOf" srcId="{87C41C09-671F-4DE8-B90D-B5E6361F07BE}" destId="{6589C4AB-AE74-4F49-A88D-8347C1964075}" srcOrd="0" destOrd="0" presId="urn:microsoft.com/office/officeart/2005/8/layout/hList1"/>
    <dgm:cxn modelId="{2E2CE9D1-4F18-4D03-965D-F2CD39456976}" srcId="{54A06CB2-34D3-420A-8C58-77D18DE951DA}" destId="{4E13D6CF-EC36-4CFB-A441-0B5484A4D372}" srcOrd="0" destOrd="0" parTransId="{F9A6E9E1-358C-468F-A4D1-BBD791A5854B}" sibTransId="{A9A4EC61-FB05-4F33-A1D5-CBD7A609837E}"/>
    <dgm:cxn modelId="{C03BE8F6-2A96-4865-94D0-943EDDB52494}" type="presOf" srcId="{F5EB8F2C-19D5-48FE-A995-3AFDB5388803}" destId="{A4037CC6-2181-4F5E-BD0D-CE7BA77AACAD}" srcOrd="0" destOrd="0" presId="urn:microsoft.com/office/officeart/2005/8/layout/hList1"/>
    <dgm:cxn modelId="{A2332EFC-9447-419C-8017-5A029ECD6A2F}" srcId="{AA272BED-859A-40A8-80BE-65E75A386AED}" destId="{54A06CB2-34D3-420A-8C58-77D18DE951DA}" srcOrd="4" destOrd="0" parTransId="{AF123327-EC83-42B9-860C-B5CB830D3A92}" sibTransId="{77BEA622-7B4B-407F-9482-4D506F469609}"/>
    <dgm:cxn modelId="{1600B7DE-CF0B-4422-A469-0F5EDCEFC7AF}" type="presParOf" srcId="{40F79631-6CC1-483E-BC97-1BDDA698D6B2}" destId="{2370133E-0543-46F8-A146-85B728B6C4C3}" srcOrd="0" destOrd="0" presId="urn:microsoft.com/office/officeart/2005/8/layout/hList1"/>
    <dgm:cxn modelId="{0B2FDDC2-E2BB-4911-B30B-0B31983AB2FF}" type="presParOf" srcId="{2370133E-0543-46F8-A146-85B728B6C4C3}" destId="{547E0CFD-F794-4CFA-97A4-E77225EC9FD2}" srcOrd="0" destOrd="0" presId="urn:microsoft.com/office/officeart/2005/8/layout/hList1"/>
    <dgm:cxn modelId="{0F4CF42C-C01B-47C4-A0DA-B8B3F9096F16}" type="presParOf" srcId="{2370133E-0543-46F8-A146-85B728B6C4C3}" destId="{0CB14554-A761-4D82-9F19-9C4EC35C401E}" srcOrd="1" destOrd="0" presId="urn:microsoft.com/office/officeart/2005/8/layout/hList1"/>
    <dgm:cxn modelId="{7E7CA9B9-1534-454E-802D-1250F5ADBABE}" type="presParOf" srcId="{40F79631-6CC1-483E-BC97-1BDDA698D6B2}" destId="{4DFF0C1C-1943-4B7F-B121-CD53936D143D}" srcOrd="1" destOrd="0" presId="urn:microsoft.com/office/officeart/2005/8/layout/hList1"/>
    <dgm:cxn modelId="{FBF06530-9710-42F4-81E6-BDE9C43C2CB9}" type="presParOf" srcId="{40F79631-6CC1-483E-BC97-1BDDA698D6B2}" destId="{69A0B8F7-F0D5-49E4-BAEB-E072A0A4D421}" srcOrd="2" destOrd="0" presId="urn:microsoft.com/office/officeart/2005/8/layout/hList1"/>
    <dgm:cxn modelId="{DB847000-9291-4715-A53E-ED755F68EBE3}" type="presParOf" srcId="{69A0B8F7-F0D5-49E4-BAEB-E072A0A4D421}" destId="{B0B28C59-7038-44A1-A74B-684A4847C0AE}" srcOrd="0" destOrd="0" presId="urn:microsoft.com/office/officeart/2005/8/layout/hList1"/>
    <dgm:cxn modelId="{B1F5C50C-F642-465D-AB54-9F8A161F7B6B}" type="presParOf" srcId="{69A0B8F7-F0D5-49E4-BAEB-E072A0A4D421}" destId="{A4037CC6-2181-4F5E-BD0D-CE7BA77AACAD}" srcOrd="1" destOrd="0" presId="urn:microsoft.com/office/officeart/2005/8/layout/hList1"/>
    <dgm:cxn modelId="{93CFF263-7F7F-45BE-BF7E-DF2F54A32278}" type="presParOf" srcId="{40F79631-6CC1-483E-BC97-1BDDA698D6B2}" destId="{5498872D-FD27-4C7A-95D0-7C6E0CF60791}" srcOrd="3" destOrd="0" presId="urn:microsoft.com/office/officeart/2005/8/layout/hList1"/>
    <dgm:cxn modelId="{69DFAE35-D5A3-4A6A-B2AA-FDC2289E9104}" type="presParOf" srcId="{40F79631-6CC1-483E-BC97-1BDDA698D6B2}" destId="{B34DF327-3A77-453E-8822-943B90E7A73B}" srcOrd="4" destOrd="0" presId="urn:microsoft.com/office/officeart/2005/8/layout/hList1"/>
    <dgm:cxn modelId="{FDB64E3D-0DE2-4F90-A572-B923E2A6FB14}" type="presParOf" srcId="{B34DF327-3A77-453E-8822-943B90E7A73B}" destId="{DCC772ED-5A14-482B-A333-DFAB2D9A5E7A}" srcOrd="0" destOrd="0" presId="urn:microsoft.com/office/officeart/2005/8/layout/hList1"/>
    <dgm:cxn modelId="{456A6C3C-10C4-4A09-BFD2-589E241973C6}" type="presParOf" srcId="{B34DF327-3A77-453E-8822-943B90E7A73B}" destId="{5376B9D3-7AD4-4DF0-BA2B-1F89F658D69B}" srcOrd="1" destOrd="0" presId="urn:microsoft.com/office/officeart/2005/8/layout/hList1"/>
    <dgm:cxn modelId="{5F0413EA-D1BB-403B-86F0-C690424C54EC}" type="presParOf" srcId="{40F79631-6CC1-483E-BC97-1BDDA698D6B2}" destId="{E7E9E0CB-031F-40C9-979D-4246F70F88E8}" srcOrd="5" destOrd="0" presId="urn:microsoft.com/office/officeart/2005/8/layout/hList1"/>
    <dgm:cxn modelId="{103980C2-C881-478C-9698-D8FB1ADE2185}" type="presParOf" srcId="{40F79631-6CC1-483E-BC97-1BDDA698D6B2}" destId="{563E517A-EB65-4C0F-A0FA-C37E7748E743}" srcOrd="6" destOrd="0" presId="urn:microsoft.com/office/officeart/2005/8/layout/hList1"/>
    <dgm:cxn modelId="{DF2D19DB-4CD6-4AAB-884B-195E778A737C}" type="presParOf" srcId="{563E517A-EB65-4C0F-A0FA-C37E7748E743}" destId="{6589C4AB-AE74-4F49-A88D-8347C1964075}" srcOrd="0" destOrd="0" presId="urn:microsoft.com/office/officeart/2005/8/layout/hList1"/>
    <dgm:cxn modelId="{7FFCF4A8-8516-4CBA-852D-E2789CD9F8E2}" type="presParOf" srcId="{563E517A-EB65-4C0F-A0FA-C37E7748E743}" destId="{D008680F-C8D9-4F49-ADE8-A5B9B0231382}" srcOrd="1" destOrd="0" presId="urn:microsoft.com/office/officeart/2005/8/layout/hList1"/>
    <dgm:cxn modelId="{BF5CA9BD-96BE-4156-A045-9A31DBDCCAAA}" type="presParOf" srcId="{40F79631-6CC1-483E-BC97-1BDDA698D6B2}" destId="{666490C6-4ABD-40E3-AE49-49AD28C322D9}" srcOrd="7" destOrd="0" presId="urn:microsoft.com/office/officeart/2005/8/layout/hList1"/>
    <dgm:cxn modelId="{61E6BD5A-99E1-462F-AB34-BCB9BC932D35}" type="presParOf" srcId="{40F79631-6CC1-483E-BC97-1BDDA698D6B2}" destId="{B23742A5-00ED-4ADB-8F7C-DAEBA49C7181}" srcOrd="8" destOrd="0" presId="urn:microsoft.com/office/officeart/2005/8/layout/hList1"/>
    <dgm:cxn modelId="{DB740E1F-14A1-4123-90BE-511E9D36202F}" type="presParOf" srcId="{B23742A5-00ED-4ADB-8F7C-DAEBA49C7181}" destId="{8E0FDE33-A6E7-4F84-B8A0-52F23F08527D}" srcOrd="0" destOrd="0" presId="urn:microsoft.com/office/officeart/2005/8/layout/hList1"/>
    <dgm:cxn modelId="{8BC4A8FB-1B1B-4E0D-9A51-60CA8872F0AF}" type="presParOf" srcId="{B23742A5-00ED-4ADB-8F7C-DAEBA49C7181}" destId="{3F09A5FD-2910-4049-8B61-57F24CE5B05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FB7C6F-FEC9-4421-82DD-361443D2FBF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A197ADDB-F2D2-474B-AF44-12B38549C1F5}">
      <dgm:prSet phldrT="[Text]"/>
      <dgm:spPr/>
      <dgm:t>
        <a:bodyPr/>
        <a:lstStyle/>
        <a:p>
          <a:r>
            <a:rPr lang="en-US" spc="0" dirty="0" err="1">
              <a:solidFill>
                <a:schemeClr val="bg1"/>
              </a:solidFill>
              <a:latin typeface="Public Sans Light" panose="02020603050405020304" pitchFamily="2"/>
            </a:rPr>
            <a:t>Organisations</a:t>
          </a:r>
          <a:r>
            <a:rPr lang="en-US" spc="0" dirty="0">
              <a:solidFill>
                <a:schemeClr val="bg1"/>
              </a:solidFill>
              <a:latin typeface="Public Sans Light" panose="02020603050405020304" pitchFamily="2"/>
            </a:rPr>
            <a:t> can work together through one lead </a:t>
          </a:r>
          <a:r>
            <a:rPr lang="en-US" spc="0" dirty="0" err="1">
              <a:solidFill>
                <a:schemeClr val="bg1"/>
              </a:solidFill>
              <a:latin typeface="Public Sans Light" panose="02020603050405020304" pitchFamily="2"/>
            </a:rPr>
            <a:t>organisation</a:t>
          </a:r>
          <a:r>
            <a:rPr lang="en-US" spc="0" dirty="0">
              <a:solidFill>
                <a:schemeClr val="bg1"/>
              </a:solidFill>
              <a:latin typeface="Public Sans Light" panose="02020603050405020304" pitchFamily="2"/>
            </a:rPr>
            <a:t> using subcontracting arrangements between them</a:t>
          </a:r>
          <a:r>
            <a:rPr lang="en-US" spc="0" dirty="0">
              <a:solidFill>
                <a:schemeClr val="tx1"/>
              </a:solidFill>
              <a:latin typeface="Public Sans Light" panose="02020603050405020304" pitchFamily="2"/>
            </a:rPr>
            <a:t>. </a:t>
          </a:r>
          <a:endParaRPr lang="en-AU" dirty="0"/>
        </a:p>
      </dgm:t>
    </dgm:pt>
    <dgm:pt modelId="{F1CF7B0C-B545-4C8D-B73D-AB5C872D4529}" type="parTrans" cxnId="{896FAB24-8133-4D83-B937-47A46944C84A}">
      <dgm:prSet/>
      <dgm:spPr/>
      <dgm:t>
        <a:bodyPr/>
        <a:lstStyle/>
        <a:p>
          <a:endParaRPr lang="en-AU"/>
        </a:p>
      </dgm:t>
    </dgm:pt>
    <dgm:pt modelId="{8DCEBF8C-D676-45C9-89FE-235506CB23B1}" type="sibTrans" cxnId="{896FAB24-8133-4D83-B937-47A46944C84A}">
      <dgm:prSet/>
      <dgm:spPr/>
      <dgm:t>
        <a:bodyPr/>
        <a:lstStyle/>
        <a:p>
          <a:endParaRPr lang="en-AU"/>
        </a:p>
      </dgm:t>
    </dgm:pt>
    <dgm:pt modelId="{F3B9B22C-5283-43C2-8B13-5DE2D6B37ED6}">
      <dgm:prSet phldrT="[Text]"/>
      <dgm:spPr/>
      <dgm:t>
        <a:bodyPr/>
        <a:lstStyle/>
        <a:p>
          <a:r>
            <a:rPr lang="en-AU" dirty="0">
              <a:solidFill>
                <a:schemeClr val="bg1"/>
              </a:solidFill>
            </a:rPr>
            <a:t>For example, an un-incorporated community organisation can be a project partner of an eligible organisation.</a:t>
          </a:r>
          <a:endParaRPr lang="en-AU" dirty="0"/>
        </a:p>
      </dgm:t>
    </dgm:pt>
    <dgm:pt modelId="{548E2162-4A0C-46C0-9411-4652CF4096F5}" type="parTrans" cxnId="{C8D1DAEB-E9D0-4F9A-B4B6-058D722ED396}">
      <dgm:prSet/>
      <dgm:spPr/>
      <dgm:t>
        <a:bodyPr/>
        <a:lstStyle/>
        <a:p>
          <a:endParaRPr lang="en-AU"/>
        </a:p>
      </dgm:t>
    </dgm:pt>
    <dgm:pt modelId="{289D81C8-4A80-47EC-A8FB-41B168CC2C74}" type="sibTrans" cxnId="{C8D1DAEB-E9D0-4F9A-B4B6-058D722ED396}">
      <dgm:prSet/>
      <dgm:spPr/>
      <dgm:t>
        <a:bodyPr/>
        <a:lstStyle/>
        <a:p>
          <a:endParaRPr lang="en-AU"/>
        </a:p>
      </dgm:t>
    </dgm:pt>
    <dgm:pt modelId="{D808CE56-6FBC-4B8D-B73A-E560DA6CFDB9}" type="pres">
      <dgm:prSet presAssocID="{F0FB7C6F-FEC9-4421-82DD-361443D2FBF4}" presName="diagram" presStyleCnt="0">
        <dgm:presLayoutVars>
          <dgm:dir/>
          <dgm:resizeHandles val="exact"/>
        </dgm:presLayoutVars>
      </dgm:prSet>
      <dgm:spPr/>
    </dgm:pt>
    <dgm:pt modelId="{143601C8-A266-43C8-A554-CD97DB851784}" type="pres">
      <dgm:prSet presAssocID="{A197ADDB-F2D2-474B-AF44-12B38549C1F5}" presName="node" presStyleLbl="node1" presStyleIdx="0" presStyleCnt="2" custScaleX="69305" custScaleY="66310">
        <dgm:presLayoutVars>
          <dgm:bulletEnabled val="1"/>
        </dgm:presLayoutVars>
      </dgm:prSet>
      <dgm:spPr/>
    </dgm:pt>
    <dgm:pt modelId="{A7CA0DCB-7BD4-4C2B-9C4A-48DDE8FD11B3}" type="pres">
      <dgm:prSet presAssocID="{8DCEBF8C-D676-45C9-89FE-235506CB23B1}" presName="sibTrans" presStyleCnt="0"/>
      <dgm:spPr/>
    </dgm:pt>
    <dgm:pt modelId="{8D39302E-E3DA-4AC3-B4B4-6AA6EA4A2118}" type="pres">
      <dgm:prSet presAssocID="{F3B9B22C-5283-43C2-8B13-5DE2D6B37ED6}" presName="node" presStyleLbl="node1" presStyleIdx="1" presStyleCnt="2" custScaleX="69305" custScaleY="66310">
        <dgm:presLayoutVars>
          <dgm:bulletEnabled val="1"/>
        </dgm:presLayoutVars>
      </dgm:prSet>
      <dgm:spPr/>
    </dgm:pt>
  </dgm:ptLst>
  <dgm:cxnLst>
    <dgm:cxn modelId="{896FAB24-8133-4D83-B937-47A46944C84A}" srcId="{F0FB7C6F-FEC9-4421-82DD-361443D2FBF4}" destId="{A197ADDB-F2D2-474B-AF44-12B38549C1F5}" srcOrd="0" destOrd="0" parTransId="{F1CF7B0C-B545-4C8D-B73D-AB5C872D4529}" sibTransId="{8DCEBF8C-D676-45C9-89FE-235506CB23B1}"/>
    <dgm:cxn modelId="{03CF0532-16F9-42C4-B98B-97CCB490DE5E}" type="presOf" srcId="{F3B9B22C-5283-43C2-8B13-5DE2D6B37ED6}" destId="{8D39302E-E3DA-4AC3-B4B4-6AA6EA4A2118}" srcOrd="0" destOrd="0" presId="urn:microsoft.com/office/officeart/2005/8/layout/default"/>
    <dgm:cxn modelId="{64FC745E-A2A9-42F2-B066-172B7F50ED91}" type="presOf" srcId="{F0FB7C6F-FEC9-4421-82DD-361443D2FBF4}" destId="{D808CE56-6FBC-4B8D-B73A-E560DA6CFDB9}" srcOrd="0" destOrd="0" presId="urn:microsoft.com/office/officeart/2005/8/layout/default"/>
    <dgm:cxn modelId="{01AD87BE-057B-440D-B172-626939CFBAD0}" type="presOf" srcId="{A197ADDB-F2D2-474B-AF44-12B38549C1F5}" destId="{143601C8-A266-43C8-A554-CD97DB851784}" srcOrd="0" destOrd="0" presId="urn:microsoft.com/office/officeart/2005/8/layout/default"/>
    <dgm:cxn modelId="{C8D1DAEB-E9D0-4F9A-B4B6-058D722ED396}" srcId="{F0FB7C6F-FEC9-4421-82DD-361443D2FBF4}" destId="{F3B9B22C-5283-43C2-8B13-5DE2D6B37ED6}" srcOrd="1" destOrd="0" parTransId="{548E2162-4A0C-46C0-9411-4652CF4096F5}" sibTransId="{289D81C8-4A80-47EC-A8FB-41B168CC2C74}"/>
    <dgm:cxn modelId="{8FBBA2EE-5755-4B9B-955F-64D370FF5AE2}" type="presParOf" srcId="{D808CE56-6FBC-4B8D-B73A-E560DA6CFDB9}" destId="{143601C8-A266-43C8-A554-CD97DB851784}" srcOrd="0" destOrd="0" presId="urn:microsoft.com/office/officeart/2005/8/layout/default"/>
    <dgm:cxn modelId="{B5E3C064-2AA1-43BA-8B20-5A1B96B77E80}" type="presParOf" srcId="{D808CE56-6FBC-4B8D-B73A-E560DA6CFDB9}" destId="{A7CA0DCB-7BD4-4C2B-9C4A-48DDE8FD11B3}" srcOrd="1" destOrd="0" presId="urn:microsoft.com/office/officeart/2005/8/layout/default"/>
    <dgm:cxn modelId="{CA6E5CB5-95AD-4DBF-AD4F-248090E954EE}" type="presParOf" srcId="{D808CE56-6FBC-4B8D-B73A-E560DA6CFDB9}" destId="{8D39302E-E3DA-4AC3-B4B4-6AA6EA4A2118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7D53147-3313-4B6D-8A57-A89672C49074}" type="doc">
      <dgm:prSet loTypeId="urn:microsoft.com/office/officeart/2005/8/layout/hProcess11" loCatId="process" qsTypeId="urn:microsoft.com/office/officeart/2005/8/quickstyle/simple1" qsCatId="simple" csTypeId="urn:microsoft.com/office/officeart/2005/8/colors/accent2_3" csCatId="accent2" phldr="1"/>
      <dgm:spPr/>
    </dgm:pt>
    <dgm:pt modelId="{56E96B07-A60D-47E1-A7DD-4B7E6CFB066A}">
      <dgm:prSet phldrT="[Text]"/>
      <dgm:spPr/>
      <dgm:t>
        <a:bodyPr/>
        <a:lstStyle/>
        <a:p>
          <a:r>
            <a:rPr lang="en-US" spc="0" dirty="0">
              <a:latin typeface="Public Sans Light" panose="02020603050405020304" pitchFamily="2"/>
            </a:rPr>
            <a:t>The application, Grant Funding Agreement and acquittal for the grant will be managed using </a:t>
          </a:r>
          <a:r>
            <a:rPr lang="en-US" spc="0" dirty="0" err="1">
              <a:latin typeface="Public Sans Light" panose="02020603050405020304" pitchFamily="2"/>
            </a:rPr>
            <a:t>SmartyGrants</a:t>
          </a:r>
          <a:r>
            <a:rPr lang="en-US" spc="0" dirty="0">
              <a:latin typeface="Public Sans Light" panose="02020603050405020304" pitchFamily="2"/>
            </a:rPr>
            <a:t> and DocuSign. </a:t>
          </a:r>
          <a:endParaRPr lang="en-AU" dirty="0"/>
        </a:p>
      </dgm:t>
    </dgm:pt>
    <dgm:pt modelId="{85EBF1EB-8827-438F-A793-42C438184B70}" type="parTrans" cxnId="{EC17462F-9AB9-4B39-9829-ADA173EE312C}">
      <dgm:prSet/>
      <dgm:spPr/>
      <dgm:t>
        <a:bodyPr/>
        <a:lstStyle/>
        <a:p>
          <a:endParaRPr lang="en-AU"/>
        </a:p>
      </dgm:t>
    </dgm:pt>
    <dgm:pt modelId="{072DFE26-8EAF-441D-B1F1-FC3115A3C907}" type="sibTrans" cxnId="{EC17462F-9AB9-4B39-9829-ADA173EE312C}">
      <dgm:prSet/>
      <dgm:spPr/>
      <dgm:t>
        <a:bodyPr/>
        <a:lstStyle/>
        <a:p>
          <a:endParaRPr lang="en-AU"/>
        </a:p>
      </dgm:t>
    </dgm:pt>
    <dgm:pt modelId="{0911E691-2B2F-4EE2-96C1-B34BCE3F6864}">
      <dgm:prSet phldrT="[Text]"/>
      <dgm:spPr/>
      <dgm:t>
        <a:bodyPr/>
        <a:lstStyle/>
        <a:p>
          <a:r>
            <a:rPr lang="en-AU" spc="0" dirty="0">
              <a:latin typeface="Public Sans Light" panose="02020603050405020304" pitchFamily="2"/>
            </a:rPr>
            <a:t>Once we receive your signed Grant Funding  Agreement, DCJ will countersign the agreement and return an executed copy of the agreement for your records to you by email. </a:t>
          </a:r>
          <a:endParaRPr lang="en-AU" dirty="0"/>
        </a:p>
      </dgm:t>
    </dgm:pt>
    <dgm:pt modelId="{1366B28F-3FE5-4D5A-A93F-207114DDFCB5}" type="parTrans" cxnId="{DCF2ADCE-18A0-4298-8412-5DA1DD2FA2D5}">
      <dgm:prSet/>
      <dgm:spPr/>
      <dgm:t>
        <a:bodyPr/>
        <a:lstStyle/>
        <a:p>
          <a:endParaRPr lang="en-AU"/>
        </a:p>
      </dgm:t>
    </dgm:pt>
    <dgm:pt modelId="{8F92EBCC-5BC0-4668-A043-6928B57B18DD}" type="sibTrans" cxnId="{DCF2ADCE-18A0-4298-8412-5DA1DD2FA2D5}">
      <dgm:prSet/>
      <dgm:spPr/>
      <dgm:t>
        <a:bodyPr/>
        <a:lstStyle/>
        <a:p>
          <a:endParaRPr lang="en-AU"/>
        </a:p>
      </dgm:t>
    </dgm:pt>
    <dgm:pt modelId="{C4496722-F9CD-49B2-82FE-E56CC5C7B0AD}">
      <dgm:prSet phldrT="[Text]"/>
      <dgm:spPr/>
      <dgm:t>
        <a:bodyPr/>
        <a:lstStyle/>
        <a:p>
          <a:r>
            <a:rPr lang="en-AU" spc="0" dirty="0">
              <a:latin typeface="Public Sans Light" panose="02020603050405020304" pitchFamily="2"/>
            </a:rPr>
            <a:t>Any variations to the Grant Funding Agreement </a:t>
          </a:r>
          <a:r>
            <a:rPr lang="en-AU" b="1" spc="0" dirty="0">
              <a:latin typeface="Public Sans Light" panose="02020603050405020304" pitchFamily="2"/>
            </a:rPr>
            <a:t>must </a:t>
          </a:r>
          <a:r>
            <a:rPr lang="en-AU" spc="0" dirty="0">
              <a:latin typeface="Public Sans Light" panose="02020603050405020304" pitchFamily="2"/>
            </a:rPr>
            <a:t>be formally requested and </a:t>
          </a:r>
          <a:br>
            <a:rPr lang="en-AU" dirty="0"/>
          </a:br>
          <a:r>
            <a:rPr lang="en-AU" spc="0" dirty="0">
              <a:latin typeface="Public Sans Light" panose="02020603050405020304" pitchFamily="2"/>
            </a:rPr>
            <a:t>approved in writing. </a:t>
          </a:r>
        </a:p>
        <a:p>
          <a:r>
            <a:rPr lang="en-AU" spc="0" dirty="0">
              <a:latin typeface="Public Sans Light" panose="02020603050405020304" pitchFamily="2"/>
            </a:rPr>
            <a:t>Failure to do so may result in the withdrawal of the grant offer. </a:t>
          </a:r>
          <a:endParaRPr lang="en-AU" dirty="0"/>
        </a:p>
      </dgm:t>
    </dgm:pt>
    <dgm:pt modelId="{FEF6F859-9659-4523-8F3B-C563D2EAFC40}" type="parTrans" cxnId="{0326496B-13C4-42EF-A97C-FE3B348F6F6D}">
      <dgm:prSet/>
      <dgm:spPr/>
      <dgm:t>
        <a:bodyPr/>
        <a:lstStyle/>
        <a:p>
          <a:endParaRPr lang="en-AU"/>
        </a:p>
      </dgm:t>
    </dgm:pt>
    <dgm:pt modelId="{8520789D-3E70-49A4-861E-B8B1D97F8F12}" type="sibTrans" cxnId="{0326496B-13C4-42EF-A97C-FE3B348F6F6D}">
      <dgm:prSet/>
      <dgm:spPr/>
      <dgm:t>
        <a:bodyPr/>
        <a:lstStyle/>
        <a:p>
          <a:endParaRPr lang="en-AU"/>
        </a:p>
      </dgm:t>
    </dgm:pt>
    <dgm:pt modelId="{205DA9A7-905D-4C48-9973-DAE03CED5612}">
      <dgm:prSet phldrT="[Text]"/>
      <dgm:spPr/>
      <dgm:t>
        <a:bodyPr/>
        <a:lstStyle/>
        <a:p>
          <a:r>
            <a:rPr lang="en-AU" spc="0" dirty="0">
              <a:latin typeface="Public Sans Light" panose="02020603050405020304" pitchFamily="2"/>
            </a:rPr>
            <a:t>Successful applicants will receive electronically via DocuSign a grant funding agreement and are required to sign and return it within </a:t>
          </a:r>
          <a:r>
            <a:rPr lang="en-AU" b="1" spc="0" dirty="0">
              <a:latin typeface="Public Sans Light" panose="02020603050405020304" pitchFamily="2"/>
            </a:rPr>
            <a:t>two weeks of receipt</a:t>
          </a:r>
          <a:r>
            <a:rPr lang="en-AU" spc="0" dirty="0">
              <a:latin typeface="Public Sans Light" panose="02020603050405020304" pitchFamily="2"/>
            </a:rPr>
            <a:t>.</a:t>
          </a:r>
          <a:br>
            <a:rPr lang="en-AU" spc="0" dirty="0">
              <a:latin typeface="Public Sans Light" panose="02020603050405020304" pitchFamily="2"/>
            </a:rPr>
          </a:br>
          <a:br>
            <a:rPr lang="en-AU" spc="0" dirty="0">
              <a:latin typeface="Public Sans Light" panose="02020603050405020304" pitchFamily="2"/>
            </a:rPr>
          </a:br>
          <a:r>
            <a:rPr lang="en-AU" spc="0" dirty="0">
              <a:latin typeface="Public Sans Light" panose="02020603050405020304" pitchFamily="2"/>
            </a:rPr>
            <a:t>Agreements can only be signed by authorised officers of your organisation. </a:t>
          </a:r>
          <a:br>
            <a:rPr lang="en-AU" spc="0" dirty="0">
              <a:latin typeface="Public Sans Light" panose="02020603050405020304" pitchFamily="2"/>
            </a:rPr>
          </a:br>
          <a:br>
            <a:rPr lang="en-AU" spc="0" dirty="0">
              <a:latin typeface="Public Sans Light" panose="02020603050405020304" pitchFamily="2"/>
            </a:rPr>
          </a:br>
          <a:r>
            <a:rPr lang="en-AU" spc="0" dirty="0">
              <a:latin typeface="Public Sans Light" panose="02020603050405020304" pitchFamily="2"/>
            </a:rPr>
            <a:t>It is the applicants’ responsibility to carefully read the terms and conditions of the Grant Funding Agreement together with the Program Guidelines and the Grant </a:t>
          </a:r>
          <a:r>
            <a:rPr lang="en-AU" dirty="0">
              <a:latin typeface="Public Sans Light" panose="02020603050405020304" pitchFamily="2"/>
            </a:rPr>
            <a:t>A</a:t>
          </a:r>
          <a:r>
            <a:rPr lang="en-AU" spc="0" dirty="0">
              <a:latin typeface="Public Sans Light" panose="02020603050405020304" pitchFamily="2"/>
            </a:rPr>
            <a:t>pplication, and to sign the Agreement using the correct  authorised signatories.</a:t>
          </a:r>
          <a:endParaRPr lang="en-AU" dirty="0"/>
        </a:p>
      </dgm:t>
    </dgm:pt>
    <dgm:pt modelId="{08285C2A-B3F8-42A9-B410-933B2F5B3144}" type="sibTrans" cxnId="{1A3B0DD4-5F65-4FCA-AF9C-2EFF96DE04BA}">
      <dgm:prSet/>
      <dgm:spPr/>
      <dgm:t>
        <a:bodyPr/>
        <a:lstStyle/>
        <a:p>
          <a:endParaRPr lang="en-AU"/>
        </a:p>
      </dgm:t>
    </dgm:pt>
    <dgm:pt modelId="{504DFE71-2832-48AD-91CB-87BFF1FD47E5}" type="parTrans" cxnId="{1A3B0DD4-5F65-4FCA-AF9C-2EFF96DE04BA}">
      <dgm:prSet/>
      <dgm:spPr/>
      <dgm:t>
        <a:bodyPr/>
        <a:lstStyle/>
        <a:p>
          <a:endParaRPr lang="en-AU"/>
        </a:p>
      </dgm:t>
    </dgm:pt>
    <dgm:pt modelId="{E63ED9D5-B3E8-4C32-AE7F-BAAF36529101}" type="pres">
      <dgm:prSet presAssocID="{A7D53147-3313-4B6D-8A57-A89672C49074}" presName="Name0" presStyleCnt="0">
        <dgm:presLayoutVars>
          <dgm:dir/>
          <dgm:resizeHandles val="exact"/>
        </dgm:presLayoutVars>
      </dgm:prSet>
      <dgm:spPr/>
    </dgm:pt>
    <dgm:pt modelId="{03F256DD-6C2E-42BC-A1EB-CCAECC0DFBD4}" type="pres">
      <dgm:prSet presAssocID="{A7D53147-3313-4B6D-8A57-A89672C49074}" presName="arrow" presStyleLbl="bgShp" presStyleIdx="0" presStyleCnt="1"/>
      <dgm:spPr/>
    </dgm:pt>
    <dgm:pt modelId="{F43F050A-77A9-4CA7-9EB0-43A14C9C58D8}" type="pres">
      <dgm:prSet presAssocID="{A7D53147-3313-4B6D-8A57-A89672C49074}" presName="points" presStyleCnt="0"/>
      <dgm:spPr/>
    </dgm:pt>
    <dgm:pt modelId="{773950C5-9480-4441-A9B3-362C1F5F3A14}" type="pres">
      <dgm:prSet presAssocID="{56E96B07-A60D-47E1-A7DD-4B7E6CFB066A}" presName="compositeA" presStyleCnt="0"/>
      <dgm:spPr/>
    </dgm:pt>
    <dgm:pt modelId="{6E15676E-866C-49C0-8C8E-2E3ED7573CDA}" type="pres">
      <dgm:prSet presAssocID="{56E96B07-A60D-47E1-A7DD-4B7E6CFB066A}" presName="textA" presStyleLbl="revTx" presStyleIdx="0" presStyleCnt="4">
        <dgm:presLayoutVars>
          <dgm:bulletEnabled val="1"/>
        </dgm:presLayoutVars>
      </dgm:prSet>
      <dgm:spPr/>
    </dgm:pt>
    <dgm:pt modelId="{2767A9EB-6D06-44A3-B437-3C55C122115D}" type="pres">
      <dgm:prSet presAssocID="{56E96B07-A60D-47E1-A7DD-4B7E6CFB066A}" presName="circleA" presStyleLbl="node1" presStyleIdx="0" presStyleCnt="4"/>
      <dgm:spPr/>
    </dgm:pt>
    <dgm:pt modelId="{6AE144D2-F2D5-4842-BF3B-DCDE5E04F5A5}" type="pres">
      <dgm:prSet presAssocID="{56E96B07-A60D-47E1-A7DD-4B7E6CFB066A}" presName="spaceA" presStyleCnt="0"/>
      <dgm:spPr/>
    </dgm:pt>
    <dgm:pt modelId="{7D46250B-E8D1-42C3-8F0F-704AD8217F01}" type="pres">
      <dgm:prSet presAssocID="{072DFE26-8EAF-441D-B1F1-FC3115A3C907}" presName="space" presStyleCnt="0"/>
      <dgm:spPr/>
    </dgm:pt>
    <dgm:pt modelId="{9F30BBB6-F8B2-47A8-8A7F-E572BA7E9F37}" type="pres">
      <dgm:prSet presAssocID="{205DA9A7-905D-4C48-9973-DAE03CED5612}" presName="compositeB" presStyleCnt="0"/>
      <dgm:spPr/>
    </dgm:pt>
    <dgm:pt modelId="{90708F7C-5DB3-4E49-B2A4-E39BAD4F5289}" type="pres">
      <dgm:prSet presAssocID="{205DA9A7-905D-4C48-9973-DAE03CED5612}" presName="textB" presStyleLbl="revTx" presStyleIdx="1" presStyleCnt="4">
        <dgm:presLayoutVars>
          <dgm:bulletEnabled val="1"/>
        </dgm:presLayoutVars>
      </dgm:prSet>
      <dgm:spPr/>
    </dgm:pt>
    <dgm:pt modelId="{BD2AF1B3-425C-44D6-BB64-4EA706CACD02}" type="pres">
      <dgm:prSet presAssocID="{205DA9A7-905D-4C48-9973-DAE03CED5612}" presName="circleB" presStyleLbl="node1" presStyleIdx="1" presStyleCnt="4"/>
      <dgm:spPr/>
    </dgm:pt>
    <dgm:pt modelId="{A2479713-932F-492A-996F-F05BA88277FA}" type="pres">
      <dgm:prSet presAssocID="{205DA9A7-905D-4C48-9973-DAE03CED5612}" presName="spaceB" presStyleCnt="0"/>
      <dgm:spPr/>
    </dgm:pt>
    <dgm:pt modelId="{4EDC4C06-CB13-4658-936D-DDF3392646CB}" type="pres">
      <dgm:prSet presAssocID="{08285C2A-B3F8-42A9-B410-933B2F5B3144}" presName="space" presStyleCnt="0"/>
      <dgm:spPr/>
    </dgm:pt>
    <dgm:pt modelId="{2FAC763D-BCAA-44A8-BCCB-BA8C78C7C534}" type="pres">
      <dgm:prSet presAssocID="{0911E691-2B2F-4EE2-96C1-B34BCE3F6864}" presName="compositeA" presStyleCnt="0"/>
      <dgm:spPr/>
    </dgm:pt>
    <dgm:pt modelId="{95FFBBF0-9460-4481-B25B-B697AE1C1417}" type="pres">
      <dgm:prSet presAssocID="{0911E691-2B2F-4EE2-96C1-B34BCE3F6864}" presName="textA" presStyleLbl="revTx" presStyleIdx="2" presStyleCnt="4">
        <dgm:presLayoutVars>
          <dgm:bulletEnabled val="1"/>
        </dgm:presLayoutVars>
      </dgm:prSet>
      <dgm:spPr/>
    </dgm:pt>
    <dgm:pt modelId="{0C73A229-E222-4EE1-9A3F-A6ABED8A7247}" type="pres">
      <dgm:prSet presAssocID="{0911E691-2B2F-4EE2-96C1-B34BCE3F6864}" presName="circleA" presStyleLbl="node1" presStyleIdx="2" presStyleCnt="4"/>
      <dgm:spPr/>
    </dgm:pt>
    <dgm:pt modelId="{CB7EA3B4-AD75-4554-B689-B96B7FB63EA3}" type="pres">
      <dgm:prSet presAssocID="{0911E691-2B2F-4EE2-96C1-B34BCE3F6864}" presName="spaceA" presStyleCnt="0"/>
      <dgm:spPr/>
    </dgm:pt>
    <dgm:pt modelId="{D04122D0-FB1F-4FC0-B6B0-E406B8A77CF5}" type="pres">
      <dgm:prSet presAssocID="{8F92EBCC-5BC0-4668-A043-6928B57B18DD}" presName="space" presStyleCnt="0"/>
      <dgm:spPr/>
    </dgm:pt>
    <dgm:pt modelId="{366D7E58-CB14-4F1A-915C-37A005CEE46D}" type="pres">
      <dgm:prSet presAssocID="{C4496722-F9CD-49B2-82FE-E56CC5C7B0AD}" presName="compositeB" presStyleCnt="0"/>
      <dgm:spPr/>
    </dgm:pt>
    <dgm:pt modelId="{82569483-4DC4-4C62-AA6E-778C208834A4}" type="pres">
      <dgm:prSet presAssocID="{C4496722-F9CD-49B2-82FE-E56CC5C7B0AD}" presName="textB" presStyleLbl="revTx" presStyleIdx="3" presStyleCnt="4">
        <dgm:presLayoutVars>
          <dgm:bulletEnabled val="1"/>
        </dgm:presLayoutVars>
      </dgm:prSet>
      <dgm:spPr/>
    </dgm:pt>
    <dgm:pt modelId="{09AB86C7-D781-4540-9843-156C58E36172}" type="pres">
      <dgm:prSet presAssocID="{C4496722-F9CD-49B2-82FE-E56CC5C7B0AD}" presName="circleB" presStyleLbl="node1" presStyleIdx="3" presStyleCnt="4"/>
      <dgm:spPr/>
    </dgm:pt>
    <dgm:pt modelId="{68E8F1E0-2F57-45DE-BC63-E801A429AD27}" type="pres">
      <dgm:prSet presAssocID="{C4496722-F9CD-49B2-82FE-E56CC5C7B0AD}" presName="spaceB" presStyleCnt="0"/>
      <dgm:spPr/>
    </dgm:pt>
  </dgm:ptLst>
  <dgm:cxnLst>
    <dgm:cxn modelId="{EC17462F-9AB9-4B39-9829-ADA173EE312C}" srcId="{A7D53147-3313-4B6D-8A57-A89672C49074}" destId="{56E96B07-A60D-47E1-A7DD-4B7E6CFB066A}" srcOrd="0" destOrd="0" parTransId="{85EBF1EB-8827-438F-A793-42C438184B70}" sibTransId="{072DFE26-8EAF-441D-B1F1-FC3115A3C907}"/>
    <dgm:cxn modelId="{0088783E-6E8D-4FFB-BDFF-7033AF49FCB7}" type="presOf" srcId="{A7D53147-3313-4B6D-8A57-A89672C49074}" destId="{E63ED9D5-B3E8-4C32-AE7F-BAAF36529101}" srcOrd="0" destOrd="0" presId="urn:microsoft.com/office/officeart/2005/8/layout/hProcess11"/>
    <dgm:cxn modelId="{0326496B-13C4-42EF-A97C-FE3B348F6F6D}" srcId="{A7D53147-3313-4B6D-8A57-A89672C49074}" destId="{C4496722-F9CD-49B2-82FE-E56CC5C7B0AD}" srcOrd="3" destOrd="0" parTransId="{FEF6F859-9659-4523-8F3B-C563D2EAFC40}" sibTransId="{8520789D-3E70-49A4-861E-B8B1D97F8F12}"/>
    <dgm:cxn modelId="{93D7418D-5010-44AA-AC92-AB5926967A2C}" type="presOf" srcId="{56E96B07-A60D-47E1-A7DD-4B7E6CFB066A}" destId="{6E15676E-866C-49C0-8C8E-2E3ED7573CDA}" srcOrd="0" destOrd="0" presId="urn:microsoft.com/office/officeart/2005/8/layout/hProcess11"/>
    <dgm:cxn modelId="{98C45BB1-2E96-4865-8BB7-D0F53A1AA3F9}" type="presOf" srcId="{205DA9A7-905D-4C48-9973-DAE03CED5612}" destId="{90708F7C-5DB3-4E49-B2A4-E39BAD4F5289}" srcOrd="0" destOrd="0" presId="urn:microsoft.com/office/officeart/2005/8/layout/hProcess11"/>
    <dgm:cxn modelId="{16B9BEB5-4FD9-449F-A6DA-F17961C19505}" type="presOf" srcId="{C4496722-F9CD-49B2-82FE-E56CC5C7B0AD}" destId="{82569483-4DC4-4C62-AA6E-778C208834A4}" srcOrd="0" destOrd="0" presId="urn:microsoft.com/office/officeart/2005/8/layout/hProcess11"/>
    <dgm:cxn modelId="{CBC212BD-D3AE-4ACE-B998-ADED8C26E0A3}" type="presOf" srcId="{0911E691-2B2F-4EE2-96C1-B34BCE3F6864}" destId="{95FFBBF0-9460-4481-B25B-B697AE1C1417}" srcOrd="0" destOrd="0" presId="urn:microsoft.com/office/officeart/2005/8/layout/hProcess11"/>
    <dgm:cxn modelId="{DCF2ADCE-18A0-4298-8412-5DA1DD2FA2D5}" srcId="{A7D53147-3313-4B6D-8A57-A89672C49074}" destId="{0911E691-2B2F-4EE2-96C1-B34BCE3F6864}" srcOrd="2" destOrd="0" parTransId="{1366B28F-3FE5-4D5A-A93F-207114DDFCB5}" sibTransId="{8F92EBCC-5BC0-4668-A043-6928B57B18DD}"/>
    <dgm:cxn modelId="{1A3B0DD4-5F65-4FCA-AF9C-2EFF96DE04BA}" srcId="{A7D53147-3313-4B6D-8A57-A89672C49074}" destId="{205DA9A7-905D-4C48-9973-DAE03CED5612}" srcOrd="1" destOrd="0" parTransId="{504DFE71-2832-48AD-91CB-87BFF1FD47E5}" sibTransId="{08285C2A-B3F8-42A9-B410-933B2F5B3144}"/>
    <dgm:cxn modelId="{7D375752-D0C3-4519-94B5-A65B9AE992A1}" type="presParOf" srcId="{E63ED9D5-B3E8-4C32-AE7F-BAAF36529101}" destId="{03F256DD-6C2E-42BC-A1EB-CCAECC0DFBD4}" srcOrd="0" destOrd="0" presId="urn:microsoft.com/office/officeart/2005/8/layout/hProcess11"/>
    <dgm:cxn modelId="{B01C7C6D-1A1B-4A58-95D0-B439D4BEB998}" type="presParOf" srcId="{E63ED9D5-B3E8-4C32-AE7F-BAAF36529101}" destId="{F43F050A-77A9-4CA7-9EB0-43A14C9C58D8}" srcOrd="1" destOrd="0" presId="urn:microsoft.com/office/officeart/2005/8/layout/hProcess11"/>
    <dgm:cxn modelId="{EBDEA602-163E-4C38-AF47-FCA1798169C5}" type="presParOf" srcId="{F43F050A-77A9-4CA7-9EB0-43A14C9C58D8}" destId="{773950C5-9480-4441-A9B3-362C1F5F3A14}" srcOrd="0" destOrd="0" presId="urn:microsoft.com/office/officeart/2005/8/layout/hProcess11"/>
    <dgm:cxn modelId="{1855D01E-9E7B-4F20-AD3A-516741888D0A}" type="presParOf" srcId="{773950C5-9480-4441-A9B3-362C1F5F3A14}" destId="{6E15676E-866C-49C0-8C8E-2E3ED7573CDA}" srcOrd="0" destOrd="0" presId="urn:microsoft.com/office/officeart/2005/8/layout/hProcess11"/>
    <dgm:cxn modelId="{4F12E59C-CE49-41CB-8DD1-4E3797161592}" type="presParOf" srcId="{773950C5-9480-4441-A9B3-362C1F5F3A14}" destId="{2767A9EB-6D06-44A3-B437-3C55C122115D}" srcOrd="1" destOrd="0" presId="urn:microsoft.com/office/officeart/2005/8/layout/hProcess11"/>
    <dgm:cxn modelId="{ACD128CB-3861-480C-9184-4F813A3B4733}" type="presParOf" srcId="{773950C5-9480-4441-A9B3-362C1F5F3A14}" destId="{6AE144D2-F2D5-4842-BF3B-DCDE5E04F5A5}" srcOrd="2" destOrd="0" presId="urn:microsoft.com/office/officeart/2005/8/layout/hProcess11"/>
    <dgm:cxn modelId="{0F7F7E1E-CAD5-44DE-8C34-CF8A80247161}" type="presParOf" srcId="{F43F050A-77A9-4CA7-9EB0-43A14C9C58D8}" destId="{7D46250B-E8D1-42C3-8F0F-704AD8217F01}" srcOrd="1" destOrd="0" presId="urn:microsoft.com/office/officeart/2005/8/layout/hProcess11"/>
    <dgm:cxn modelId="{B8B12C3F-B40E-49C1-9A1A-545176A46103}" type="presParOf" srcId="{F43F050A-77A9-4CA7-9EB0-43A14C9C58D8}" destId="{9F30BBB6-F8B2-47A8-8A7F-E572BA7E9F37}" srcOrd="2" destOrd="0" presId="urn:microsoft.com/office/officeart/2005/8/layout/hProcess11"/>
    <dgm:cxn modelId="{A724A089-8823-4A8D-969E-87578C2281CE}" type="presParOf" srcId="{9F30BBB6-F8B2-47A8-8A7F-E572BA7E9F37}" destId="{90708F7C-5DB3-4E49-B2A4-E39BAD4F5289}" srcOrd="0" destOrd="0" presId="urn:microsoft.com/office/officeart/2005/8/layout/hProcess11"/>
    <dgm:cxn modelId="{214575FF-4A6E-422B-B548-07BBDF42F77E}" type="presParOf" srcId="{9F30BBB6-F8B2-47A8-8A7F-E572BA7E9F37}" destId="{BD2AF1B3-425C-44D6-BB64-4EA706CACD02}" srcOrd="1" destOrd="0" presId="urn:microsoft.com/office/officeart/2005/8/layout/hProcess11"/>
    <dgm:cxn modelId="{AF9FAC2F-B230-44E5-9D89-FF86DA9B12D1}" type="presParOf" srcId="{9F30BBB6-F8B2-47A8-8A7F-E572BA7E9F37}" destId="{A2479713-932F-492A-996F-F05BA88277FA}" srcOrd="2" destOrd="0" presId="urn:microsoft.com/office/officeart/2005/8/layout/hProcess11"/>
    <dgm:cxn modelId="{74C0E8B3-B2E6-4D7B-9C51-C073BC0188D1}" type="presParOf" srcId="{F43F050A-77A9-4CA7-9EB0-43A14C9C58D8}" destId="{4EDC4C06-CB13-4658-936D-DDF3392646CB}" srcOrd="3" destOrd="0" presId="urn:microsoft.com/office/officeart/2005/8/layout/hProcess11"/>
    <dgm:cxn modelId="{3F462BF3-E36F-4A1C-AFDD-271A8C3B5D69}" type="presParOf" srcId="{F43F050A-77A9-4CA7-9EB0-43A14C9C58D8}" destId="{2FAC763D-BCAA-44A8-BCCB-BA8C78C7C534}" srcOrd="4" destOrd="0" presId="urn:microsoft.com/office/officeart/2005/8/layout/hProcess11"/>
    <dgm:cxn modelId="{6AD078B8-F378-44CE-9955-F038DECFE8C8}" type="presParOf" srcId="{2FAC763D-BCAA-44A8-BCCB-BA8C78C7C534}" destId="{95FFBBF0-9460-4481-B25B-B697AE1C1417}" srcOrd="0" destOrd="0" presId="urn:microsoft.com/office/officeart/2005/8/layout/hProcess11"/>
    <dgm:cxn modelId="{3A280D69-B6B3-4C58-A219-E4826C8D1F7E}" type="presParOf" srcId="{2FAC763D-BCAA-44A8-BCCB-BA8C78C7C534}" destId="{0C73A229-E222-4EE1-9A3F-A6ABED8A7247}" srcOrd="1" destOrd="0" presId="urn:microsoft.com/office/officeart/2005/8/layout/hProcess11"/>
    <dgm:cxn modelId="{A452ACBB-88FB-4058-8D71-B18C407CE1D7}" type="presParOf" srcId="{2FAC763D-BCAA-44A8-BCCB-BA8C78C7C534}" destId="{CB7EA3B4-AD75-4554-B689-B96B7FB63EA3}" srcOrd="2" destOrd="0" presId="urn:microsoft.com/office/officeart/2005/8/layout/hProcess11"/>
    <dgm:cxn modelId="{B84D9EF9-D2BE-4191-B527-107FCF7EF154}" type="presParOf" srcId="{F43F050A-77A9-4CA7-9EB0-43A14C9C58D8}" destId="{D04122D0-FB1F-4FC0-B6B0-E406B8A77CF5}" srcOrd="5" destOrd="0" presId="urn:microsoft.com/office/officeart/2005/8/layout/hProcess11"/>
    <dgm:cxn modelId="{E1C33610-68B7-4404-BA0B-60223AAD0375}" type="presParOf" srcId="{F43F050A-77A9-4CA7-9EB0-43A14C9C58D8}" destId="{366D7E58-CB14-4F1A-915C-37A005CEE46D}" srcOrd="6" destOrd="0" presId="urn:microsoft.com/office/officeart/2005/8/layout/hProcess11"/>
    <dgm:cxn modelId="{9DCDAF16-5BA8-499E-89A6-8532931B623C}" type="presParOf" srcId="{366D7E58-CB14-4F1A-915C-37A005CEE46D}" destId="{82569483-4DC4-4C62-AA6E-778C208834A4}" srcOrd="0" destOrd="0" presId="urn:microsoft.com/office/officeart/2005/8/layout/hProcess11"/>
    <dgm:cxn modelId="{0D7526CF-B035-4A76-A0C1-155DD31849CE}" type="presParOf" srcId="{366D7E58-CB14-4F1A-915C-37A005CEE46D}" destId="{09AB86C7-D781-4540-9843-156C58E36172}" srcOrd="1" destOrd="0" presId="urn:microsoft.com/office/officeart/2005/8/layout/hProcess11"/>
    <dgm:cxn modelId="{2AAFD071-739D-491E-95E8-DE04509BF63D}" type="presParOf" srcId="{366D7E58-CB14-4F1A-915C-37A005CEE46D}" destId="{68E8F1E0-2F57-45DE-BC63-E801A429AD2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D61A047-E9D8-417D-8B04-E6EB4943B1C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A5C5179C-37CC-4F54-9544-AA73EE58E41A}">
      <dgm:prSet phldrT="[Text]"/>
      <dgm:spPr/>
      <dgm:t>
        <a:bodyPr/>
        <a:lstStyle/>
        <a:p>
          <a:r>
            <a:rPr lang="en-AU" dirty="0"/>
            <a:t>Six-monthly written project reports</a:t>
          </a:r>
        </a:p>
      </dgm:t>
    </dgm:pt>
    <dgm:pt modelId="{D69F9412-12CA-4263-A2BE-B06843DF58D4}" type="parTrans" cxnId="{83467EC4-593C-411F-ABC7-17284B59C730}">
      <dgm:prSet/>
      <dgm:spPr/>
      <dgm:t>
        <a:bodyPr/>
        <a:lstStyle/>
        <a:p>
          <a:endParaRPr lang="en-AU"/>
        </a:p>
      </dgm:t>
    </dgm:pt>
    <dgm:pt modelId="{C0483B5D-F997-4C21-9FFC-C8A76E6BA125}" type="sibTrans" cxnId="{83467EC4-593C-411F-ABC7-17284B59C730}">
      <dgm:prSet/>
      <dgm:spPr/>
      <dgm:t>
        <a:bodyPr/>
        <a:lstStyle/>
        <a:p>
          <a:endParaRPr lang="en-AU"/>
        </a:p>
      </dgm:t>
    </dgm:pt>
    <dgm:pt modelId="{A03C7043-0DC6-4734-9457-2750FC2741FD}">
      <dgm:prSet phldrT="[Text]"/>
      <dgm:spPr/>
      <dgm:t>
        <a:bodyPr/>
        <a:lstStyle/>
        <a:p>
          <a:r>
            <a:rPr lang="en-AU" dirty="0">
              <a:solidFill>
                <a:schemeClr val="tx1"/>
              </a:solidFill>
            </a:rPr>
            <a:t>Final report and acquittal at project completions </a:t>
          </a:r>
          <a:r>
            <a:rPr lang="en-AU" b="1" dirty="0">
              <a:solidFill>
                <a:schemeClr val="tx1"/>
              </a:solidFill>
            </a:rPr>
            <a:t>30 June 2028</a:t>
          </a:r>
          <a:endParaRPr lang="en-AU" dirty="0">
            <a:solidFill>
              <a:schemeClr val="tx1"/>
            </a:solidFill>
          </a:endParaRPr>
        </a:p>
      </dgm:t>
    </dgm:pt>
    <dgm:pt modelId="{C9016D7B-FDFC-43DF-9DC0-AA96331DC8DB}" type="parTrans" cxnId="{8799813A-8BC2-4E22-9B82-689481E4D34A}">
      <dgm:prSet/>
      <dgm:spPr/>
      <dgm:t>
        <a:bodyPr/>
        <a:lstStyle/>
        <a:p>
          <a:endParaRPr lang="en-AU"/>
        </a:p>
      </dgm:t>
    </dgm:pt>
    <dgm:pt modelId="{F13C888A-96F6-4ABF-AFD7-9B639BF2AA50}" type="sibTrans" cxnId="{8799813A-8BC2-4E22-9B82-689481E4D34A}">
      <dgm:prSet/>
      <dgm:spPr/>
      <dgm:t>
        <a:bodyPr/>
        <a:lstStyle/>
        <a:p>
          <a:endParaRPr lang="en-AU"/>
        </a:p>
      </dgm:t>
    </dgm:pt>
    <dgm:pt modelId="{0E1DC274-64D3-4FD0-94D6-C5EA9C25E905}" type="pres">
      <dgm:prSet presAssocID="{4D61A047-E9D8-417D-8B04-E6EB4943B1C6}" presName="diagram" presStyleCnt="0">
        <dgm:presLayoutVars>
          <dgm:dir/>
          <dgm:resizeHandles val="exact"/>
        </dgm:presLayoutVars>
      </dgm:prSet>
      <dgm:spPr/>
    </dgm:pt>
    <dgm:pt modelId="{6528DAC4-D608-435B-8041-13310038FB5C}" type="pres">
      <dgm:prSet presAssocID="{A5C5179C-37CC-4F54-9544-AA73EE58E41A}" presName="node" presStyleLbl="node1" presStyleIdx="0" presStyleCnt="2">
        <dgm:presLayoutVars>
          <dgm:bulletEnabled val="1"/>
        </dgm:presLayoutVars>
      </dgm:prSet>
      <dgm:spPr/>
    </dgm:pt>
    <dgm:pt modelId="{9C399A47-2D50-434F-A4D2-09C5A1D1766D}" type="pres">
      <dgm:prSet presAssocID="{C0483B5D-F997-4C21-9FFC-C8A76E6BA125}" presName="sibTrans" presStyleCnt="0"/>
      <dgm:spPr/>
    </dgm:pt>
    <dgm:pt modelId="{3D8FEF73-93DF-49E9-AB5E-2F1CA025007C}" type="pres">
      <dgm:prSet presAssocID="{A03C7043-0DC6-4734-9457-2750FC2741FD}" presName="node" presStyleLbl="node1" presStyleIdx="1" presStyleCnt="2">
        <dgm:presLayoutVars>
          <dgm:bulletEnabled val="1"/>
        </dgm:presLayoutVars>
      </dgm:prSet>
      <dgm:spPr/>
    </dgm:pt>
  </dgm:ptLst>
  <dgm:cxnLst>
    <dgm:cxn modelId="{CFEC8B12-9E67-4893-BE47-476D995B0A1B}" type="presOf" srcId="{A5C5179C-37CC-4F54-9544-AA73EE58E41A}" destId="{6528DAC4-D608-435B-8041-13310038FB5C}" srcOrd="0" destOrd="0" presId="urn:microsoft.com/office/officeart/2005/8/layout/default"/>
    <dgm:cxn modelId="{10D34134-BC69-4736-81FC-9873298BFDBA}" type="presOf" srcId="{A03C7043-0DC6-4734-9457-2750FC2741FD}" destId="{3D8FEF73-93DF-49E9-AB5E-2F1CA025007C}" srcOrd="0" destOrd="0" presId="urn:microsoft.com/office/officeart/2005/8/layout/default"/>
    <dgm:cxn modelId="{8799813A-8BC2-4E22-9B82-689481E4D34A}" srcId="{4D61A047-E9D8-417D-8B04-E6EB4943B1C6}" destId="{A03C7043-0DC6-4734-9457-2750FC2741FD}" srcOrd="1" destOrd="0" parTransId="{C9016D7B-FDFC-43DF-9DC0-AA96331DC8DB}" sibTransId="{F13C888A-96F6-4ABF-AFD7-9B639BF2AA50}"/>
    <dgm:cxn modelId="{799F3878-592F-4F9C-9541-5FD4C8EA1C14}" type="presOf" srcId="{4D61A047-E9D8-417D-8B04-E6EB4943B1C6}" destId="{0E1DC274-64D3-4FD0-94D6-C5EA9C25E905}" srcOrd="0" destOrd="0" presId="urn:microsoft.com/office/officeart/2005/8/layout/default"/>
    <dgm:cxn modelId="{83467EC4-593C-411F-ABC7-17284B59C730}" srcId="{4D61A047-E9D8-417D-8B04-E6EB4943B1C6}" destId="{A5C5179C-37CC-4F54-9544-AA73EE58E41A}" srcOrd="0" destOrd="0" parTransId="{D69F9412-12CA-4263-A2BE-B06843DF58D4}" sibTransId="{C0483B5D-F997-4C21-9FFC-C8A76E6BA125}"/>
    <dgm:cxn modelId="{B5E4FB12-55A6-41EF-81BF-85CE96BD3B70}" type="presParOf" srcId="{0E1DC274-64D3-4FD0-94D6-C5EA9C25E905}" destId="{6528DAC4-D608-435B-8041-13310038FB5C}" srcOrd="0" destOrd="0" presId="urn:microsoft.com/office/officeart/2005/8/layout/default"/>
    <dgm:cxn modelId="{1127F732-0632-4AC5-8E61-6DB47311EF0F}" type="presParOf" srcId="{0E1DC274-64D3-4FD0-94D6-C5EA9C25E905}" destId="{9C399A47-2D50-434F-A4D2-09C5A1D1766D}" srcOrd="1" destOrd="0" presId="urn:microsoft.com/office/officeart/2005/8/layout/default"/>
    <dgm:cxn modelId="{A3FA7848-6D7C-467C-B719-F2CDA8885DAA}" type="presParOf" srcId="{0E1DC274-64D3-4FD0-94D6-C5EA9C25E905}" destId="{3D8FEF73-93DF-49E9-AB5E-2F1CA025007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4A817-9608-48B1-A235-C1943E8CB248}">
      <dsp:nvSpPr>
        <dsp:cNvPr id="0" name=""/>
        <dsp:cNvSpPr/>
      </dsp:nvSpPr>
      <dsp:spPr>
        <a:xfrm rot="5400000">
          <a:off x="3854249" y="311322"/>
          <a:ext cx="2515920" cy="4186434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E74102-FDDF-4C9B-9B43-15598F5A8036}">
      <dsp:nvSpPr>
        <dsp:cNvPr id="0" name=""/>
        <dsp:cNvSpPr/>
      </dsp:nvSpPr>
      <dsp:spPr>
        <a:xfrm>
          <a:off x="3434280" y="1562164"/>
          <a:ext cx="3779536" cy="3312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 spc="5" dirty="0">
              <a:latin typeface="Public Sans Light" panose="02020603050405020304" pitchFamily="2"/>
            </a:rPr>
            <a:t>Stage 1 Grant applications open on </a:t>
          </a:r>
          <a:r>
            <a:rPr lang="en-US" sz="2300" b="1" kern="1200" spc="5" dirty="0">
              <a:latin typeface="Public Sans Light" panose="02020603050405020304" pitchFamily="2"/>
            </a:rPr>
            <a:t>Tuesday December 10 </a:t>
          </a:r>
          <a:r>
            <a:rPr lang="en-US" sz="2300" b="0" kern="1200" spc="20" dirty="0">
              <a:latin typeface="Public Sans Light" panose="02020603050405020304" pitchFamily="2"/>
            </a:rPr>
            <a:t>and close at </a:t>
          </a:r>
          <a:r>
            <a:rPr lang="en-US" sz="2300" b="1" kern="1200" spc="20" dirty="0">
              <a:latin typeface="Public Sans Light" panose="02020603050405020304" pitchFamily="2"/>
            </a:rPr>
            <a:t>5pm  </a:t>
          </a:r>
          <a:r>
            <a:rPr lang="en-US" sz="2300" b="1" kern="1200" spc="45" dirty="0">
              <a:latin typeface="Public Sans Light" panose="02020603050405020304" pitchFamily="2"/>
            </a:rPr>
            <a:t>(AEDT) on Tuesday 18 February</a:t>
          </a:r>
          <a:r>
            <a:rPr lang="en-US" sz="2300" b="0" kern="1200" spc="45" dirty="0">
              <a:latin typeface="Public Sans Light" panose="02020603050405020304" pitchFamily="2"/>
            </a:rPr>
            <a:t>. </a:t>
          </a:r>
          <a:br>
            <a:rPr lang="en-US" sz="2300" b="0" kern="1200" spc="45" dirty="0">
              <a:latin typeface="Public Sans Light" panose="02020603050405020304" pitchFamily="2"/>
            </a:rPr>
          </a:br>
          <a:br>
            <a:rPr lang="en-US" sz="2300" b="0" kern="1200" spc="45" dirty="0">
              <a:latin typeface="Public Sans Light" panose="02020603050405020304" pitchFamily="2"/>
            </a:rPr>
          </a:br>
          <a:r>
            <a:rPr lang="en-US" sz="2300" b="0" kern="1200" spc="0" dirty="0">
              <a:latin typeface="Public Sans Light" panose="02020603050405020304" pitchFamily="2"/>
            </a:rPr>
            <a:t>The closing date and time is a strict deadline. No extensions will be permitted.</a:t>
          </a:r>
          <a:endParaRPr lang="en-AU" sz="2300" b="0" kern="1200" dirty="0"/>
        </a:p>
      </dsp:txBody>
      <dsp:txXfrm>
        <a:off x="3434280" y="1562164"/>
        <a:ext cx="3779536" cy="3312985"/>
      </dsp:txXfrm>
    </dsp:sp>
    <dsp:sp modelId="{784BC10A-F878-4916-B8BD-061F36F7D1F7}">
      <dsp:nvSpPr>
        <dsp:cNvPr id="0" name=""/>
        <dsp:cNvSpPr/>
      </dsp:nvSpPr>
      <dsp:spPr>
        <a:xfrm>
          <a:off x="6500696" y="3112"/>
          <a:ext cx="713120" cy="713120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E508AD-20BC-4F97-87A4-C62003ED872B}">
      <dsp:nvSpPr>
        <dsp:cNvPr id="0" name=""/>
        <dsp:cNvSpPr/>
      </dsp:nvSpPr>
      <dsp:spPr>
        <a:xfrm rot="5400000">
          <a:off x="8481141" y="-833606"/>
          <a:ext cx="2515920" cy="418643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978E19-070A-48E3-BBFB-1300E5257C2E}">
      <dsp:nvSpPr>
        <dsp:cNvPr id="0" name=""/>
        <dsp:cNvSpPr/>
      </dsp:nvSpPr>
      <dsp:spPr>
        <a:xfrm>
          <a:off x="8061171" y="417235"/>
          <a:ext cx="3779536" cy="3312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spc="0" dirty="0">
              <a:latin typeface="+mj-lt"/>
            </a:rPr>
            <a:t>Eligible </a:t>
          </a:r>
          <a:r>
            <a:rPr lang="en-US" sz="2300" kern="1200" spc="0" dirty="0" err="1">
              <a:latin typeface="+mj-lt"/>
            </a:rPr>
            <a:t>organisations</a:t>
          </a:r>
          <a:r>
            <a:rPr lang="en-US" sz="2300" kern="1200" spc="0" dirty="0">
              <a:latin typeface="+mj-lt"/>
            </a:rPr>
            <a:t> are </a:t>
          </a:r>
          <a:r>
            <a:rPr lang="en-US" sz="2300" kern="1200" spc="-20" dirty="0">
              <a:latin typeface="+mj-lt"/>
            </a:rPr>
            <a:t>invited to apply through a Stage 2 application</a:t>
          </a:r>
          <a:r>
            <a:rPr lang="en-US" sz="2300" kern="1200" dirty="0">
              <a:latin typeface="+mj-lt"/>
            </a:rPr>
            <a:t> </a:t>
          </a:r>
          <a:r>
            <a:rPr lang="en-US" sz="2300" kern="1200" spc="-10" dirty="0">
              <a:latin typeface="+mj-lt"/>
            </a:rPr>
            <a:t>process using </a:t>
          </a:r>
          <a:r>
            <a:rPr lang="en-US" sz="2300" kern="1200" spc="-10" dirty="0" err="1">
              <a:latin typeface="+mj-lt"/>
            </a:rPr>
            <a:t>SmartyGrants</a:t>
          </a:r>
          <a:r>
            <a:rPr lang="en-US" sz="2300" kern="1200" spc="-10" dirty="0">
              <a:latin typeface="+mj-lt"/>
            </a:rPr>
            <a:t> </a:t>
          </a:r>
          <a:r>
            <a:rPr lang="en-AU" sz="2300" kern="1200" spc="-10" dirty="0">
              <a:latin typeface="+mj-lt"/>
            </a:rPr>
            <a:t>(link to be provided to successful applicants)</a:t>
          </a:r>
          <a:endParaRPr lang="en-AU" sz="2300" kern="1200" dirty="0"/>
        </a:p>
      </dsp:txBody>
      <dsp:txXfrm>
        <a:off x="8061171" y="417235"/>
        <a:ext cx="3779536" cy="33129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BE8AD-17B2-46B5-B5C4-F3B2CBB7D91A}">
      <dsp:nvSpPr>
        <dsp:cNvPr id="0" name=""/>
        <dsp:cNvSpPr/>
      </dsp:nvSpPr>
      <dsp:spPr>
        <a:xfrm>
          <a:off x="3177" y="1587439"/>
          <a:ext cx="3870652" cy="1548261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>
              <a:solidFill>
                <a:schemeClr val="tx1"/>
              </a:solidFill>
            </a:rPr>
            <a:t>All applications are initially reviewed to ensure compliance with eligibility criteria and requires documentation</a:t>
          </a:r>
        </a:p>
      </dsp:txBody>
      <dsp:txXfrm>
        <a:off x="777308" y="1587439"/>
        <a:ext cx="2322391" cy="1548261"/>
      </dsp:txXfrm>
    </dsp:sp>
    <dsp:sp modelId="{1F8BDE50-C64C-47F9-8426-63DAD1CB4284}">
      <dsp:nvSpPr>
        <dsp:cNvPr id="0" name=""/>
        <dsp:cNvSpPr/>
      </dsp:nvSpPr>
      <dsp:spPr>
        <a:xfrm>
          <a:off x="3486764" y="1587439"/>
          <a:ext cx="3870652" cy="1548261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>
              <a:solidFill>
                <a:schemeClr val="tx1"/>
              </a:solidFill>
            </a:rPr>
            <a:t>Eligible applications are then assessed by independent assessors</a:t>
          </a:r>
        </a:p>
      </dsp:txBody>
      <dsp:txXfrm>
        <a:off x="4260895" y="1587439"/>
        <a:ext cx="2322391" cy="1548261"/>
      </dsp:txXfrm>
    </dsp:sp>
    <dsp:sp modelId="{33282C68-5457-43E7-9514-66A9CD989882}">
      <dsp:nvSpPr>
        <dsp:cNvPr id="0" name=""/>
        <dsp:cNvSpPr/>
      </dsp:nvSpPr>
      <dsp:spPr>
        <a:xfrm>
          <a:off x="6970352" y="1587439"/>
          <a:ext cx="3870652" cy="1548261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>
              <a:solidFill>
                <a:schemeClr val="tx1"/>
              </a:solidFill>
            </a:rPr>
            <a:t>Recommendations are sent to the assessment panel for review</a:t>
          </a:r>
        </a:p>
      </dsp:txBody>
      <dsp:txXfrm>
        <a:off x="7744483" y="1587439"/>
        <a:ext cx="2322391" cy="15482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785FE-0B1E-49AF-866E-4EB0D05BAB45}">
      <dsp:nvSpPr>
        <dsp:cNvPr id="0" name=""/>
        <dsp:cNvSpPr/>
      </dsp:nvSpPr>
      <dsp:spPr>
        <a:xfrm>
          <a:off x="3177" y="1587439"/>
          <a:ext cx="3870652" cy="1548261"/>
        </a:xfrm>
        <a:prstGeom prst="chevron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The assessment panel will make recommendations for grant funding</a:t>
          </a:r>
        </a:p>
      </dsp:txBody>
      <dsp:txXfrm>
        <a:off x="777308" y="1587439"/>
        <a:ext cx="2322391" cy="1548261"/>
      </dsp:txXfrm>
    </dsp:sp>
    <dsp:sp modelId="{5BEA7E18-BFF7-467D-B063-4A3358811057}">
      <dsp:nvSpPr>
        <dsp:cNvPr id="0" name=""/>
        <dsp:cNvSpPr/>
      </dsp:nvSpPr>
      <dsp:spPr>
        <a:xfrm>
          <a:off x="3486764" y="1587439"/>
          <a:ext cx="3870652" cy="1548261"/>
        </a:xfrm>
        <a:prstGeom prst="chevron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>
              <a:solidFill>
                <a:schemeClr val="bg1"/>
              </a:solidFill>
            </a:rPr>
            <a:t>The delegated decision-maker will consider the panel’s recommendations and make a final decision</a:t>
          </a:r>
        </a:p>
      </dsp:txBody>
      <dsp:txXfrm>
        <a:off x="4260895" y="1587439"/>
        <a:ext cx="2322391" cy="1548261"/>
      </dsp:txXfrm>
    </dsp:sp>
    <dsp:sp modelId="{FC428301-8629-424B-AFB4-E10EC2CC0928}">
      <dsp:nvSpPr>
        <dsp:cNvPr id="0" name=""/>
        <dsp:cNvSpPr/>
      </dsp:nvSpPr>
      <dsp:spPr>
        <a:xfrm>
          <a:off x="6970352" y="1587439"/>
          <a:ext cx="3870652" cy="1548261"/>
        </a:xfrm>
        <a:prstGeom prst="chevron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>
              <a:solidFill>
                <a:schemeClr val="bg1"/>
              </a:solidFill>
            </a:rPr>
            <a:t>Applicants will be notified of the outcome of their application</a:t>
          </a:r>
        </a:p>
      </dsp:txBody>
      <dsp:txXfrm>
        <a:off x="7744483" y="1587439"/>
        <a:ext cx="2322391" cy="15482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1E1D2-1B6F-4873-B363-1F61F78F5F73}">
      <dsp:nvSpPr>
        <dsp:cNvPr id="0" name=""/>
        <dsp:cNvSpPr/>
      </dsp:nvSpPr>
      <dsp:spPr>
        <a:xfrm>
          <a:off x="1415757" y="596"/>
          <a:ext cx="3948804" cy="236928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AU" sz="2000" kern="1200">
              <a:latin typeface="Public Sans" pitchFamily="2" charset="0"/>
            </a:rPr>
            <a:t>You will receive an auto-generated email with your Application ID, application (PDF) and contact details for queries, upon submission of your application.</a:t>
          </a:r>
          <a:endParaRPr lang="en-AU" sz="2000" kern="1200" dirty="0"/>
        </a:p>
      </dsp:txBody>
      <dsp:txXfrm>
        <a:off x="1415757" y="596"/>
        <a:ext cx="3948804" cy="2369282"/>
      </dsp:txXfrm>
    </dsp:sp>
    <dsp:sp modelId="{529CD50C-F0D0-42EE-A772-9F475BE41035}">
      <dsp:nvSpPr>
        <dsp:cNvPr id="0" name=""/>
        <dsp:cNvSpPr/>
      </dsp:nvSpPr>
      <dsp:spPr>
        <a:xfrm>
          <a:off x="5759442" y="596"/>
          <a:ext cx="3948804" cy="2369282"/>
        </a:xfrm>
        <a:prstGeom prst="rect">
          <a:avLst/>
        </a:prstGeom>
        <a:solidFill>
          <a:schemeClr val="accent1">
            <a:shade val="80000"/>
            <a:hueOff val="376112"/>
            <a:satOff val="-45179"/>
            <a:lumOff val="2221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>
              <a:latin typeface="Public Sans" pitchFamily="2" charset="0"/>
            </a:rPr>
            <a:t>You may ‘save as you go’ as you fill out the form.</a:t>
          </a:r>
          <a:endParaRPr lang="en-AU" sz="2000" kern="1200" dirty="0">
            <a:latin typeface="Public Sans" pitchFamily="2" charset="0"/>
          </a:endParaRPr>
        </a:p>
      </dsp:txBody>
      <dsp:txXfrm>
        <a:off x="5759442" y="596"/>
        <a:ext cx="3948804" cy="2369282"/>
      </dsp:txXfrm>
    </dsp:sp>
    <dsp:sp modelId="{ADD033B0-3BB4-456B-BE1F-01E126E1F266}">
      <dsp:nvSpPr>
        <dsp:cNvPr id="0" name=""/>
        <dsp:cNvSpPr/>
      </dsp:nvSpPr>
      <dsp:spPr>
        <a:xfrm>
          <a:off x="2748913" y="2764759"/>
          <a:ext cx="5626177" cy="2369282"/>
        </a:xfrm>
        <a:prstGeom prst="rect">
          <a:avLst/>
        </a:prstGeom>
        <a:solidFill>
          <a:schemeClr val="accent1">
            <a:shade val="80000"/>
            <a:hueOff val="752224"/>
            <a:satOff val="-90358"/>
            <a:lumOff val="4442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>
              <a:latin typeface="Public Sans" pitchFamily="2" charset="0"/>
            </a:rPr>
            <a:t>If you have already submitted your application, but wish to make changes/ amendments (</a:t>
          </a:r>
          <a:r>
            <a:rPr lang="en-AU" sz="2000" b="1" kern="1200">
              <a:latin typeface="Public Sans" pitchFamily="2" charset="0"/>
            </a:rPr>
            <a:t>prior to closing date</a:t>
          </a:r>
          <a:r>
            <a:rPr lang="en-AU" sz="2000" kern="1200">
              <a:latin typeface="Public Sans" pitchFamily="2" charset="0"/>
            </a:rPr>
            <a:t>), email the Grants Team at: </a:t>
          </a:r>
          <a:r>
            <a:rPr lang="en-AU" sz="2000" kern="1200">
              <a:latin typeface="Public Sans" pitchFamily="2" charset="0"/>
              <a:hlinkClick xmlns:r="http://schemas.openxmlformats.org/officeDocument/2006/relationships" r:id="rId1"/>
            </a:rPr>
            <a:t>GrantDesignandSupport@dcj.nsw.gov.au</a:t>
          </a:r>
          <a:r>
            <a:rPr lang="en-AU" sz="2000" kern="1200">
              <a:latin typeface="Public Sans" pitchFamily="2" charset="0"/>
            </a:rPr>
            <a:t> </a:t>
          </a:r>
          <a:endParaRPr lang="en-AU" sz="2000" kern="1200" dirty="0"/>
        </a:p>
      </dsp:txBody>
      <dsp:txXfrm>
        <a:off x="2748913" y="2764759"/>
        <a:ext cx="5626177" cy="23692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005F16-E804-4721-A49C-5CAFC8700C36}">
      <dsp:nvSpPr>
        <dsp:cNvPr id="0" name=""/>
        <dsp:cNvSpPr/>
      </dsp:nvSpPr>
      <dsp:spPr>
        <a:xfrm>
          <a:off x="2822148" y="1830"/>
          <a:ext cx="2484761" cy="16150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Expanding existing programs that deliver primary prevention of family, domestic, or sexual violence.</a:t>
          </a:r>
        </a:p>
      </dsp:txBody>
      <dsp:txXfrm>
        <a:off x="2900990" y="80672"/>
        <a:ext cx="2327077" cy="1457410"/>
      </dsp:txXfrm>
    </dsp:sp>
    <dsp:sp modelId="{F545B8D4-5C29-4094-968B-763CD7664A34}">
      <dsp:nvSpPr>
        <dsp:cNvPr id="0" name=""/>
        <dsp:cNvSpPr/>
      </dsp:nvSpPr>
      <dsp:spPr>
        <a:xfrm>
          <a:off x="1909533" y="809377"/>
          <a:ext cx="4309992" cy="4309992"/>
        </a:xfrm>
        <a:custGeom>
          <a:avLst/>
          <a:gdLst/>
          <a:ahLst/>
          <a:cxnLst/>
          <a:rect l="0" t="0" r="0" b="0"/>
          <a:pathLst>
            <a:path>
              <a:moveTo>
                <a:pt x="3415445" y="407061"/>
              </a:moveTo>
              <a:arcTo wR="2154996" hR="2154996" stAng="18347741" swAng="364862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4176FC-8894-4F34-88D7-49E00333CA18}">
      <dsp:nvSpPr>
        <dsp:cNvPr id="0" name=""/>
        <dsp:cNvSpPr/>
      </dsp:nvSpPr>
      <dsp:spPr>
        <a:xfrm>
          <a:off x="4688430" y="3234324"/>
          <a:ext cx="2484761" cy="16150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Building further evidence on the effectiveness of established primary prevention approaches and their impact on reducing gender-based violence.</a:t>
          </a:r>
        </a:p>
      </dsp:txBody>
      <dsp:txXfrm>
        <a:off x="4767272" y="3313166"/>
        <a:ext cx="2327077" cy="1457410"/>
      </dsp:txXfrm>
    </dsp:sp>
    <dsp:sp modelId="{3C7B0046-D7A9-4DEA-9144-6E38D93F4E59}">
      <dsp:nvSpPr>
        <dsp:cNvPr id="0" name=""/>
        <dsp:cNvSpPr/>
      </dsp:nvSpPr>
      <dsp:spPr>
        <a:xfrm>
          <a:off x="1909533" y="809377"/>
          <a:ext cx="4309992" cy="4309992"/>
        </a:xfrm>
        <a:custGeom>
          <a:avLst/>
          <a:gdLst/>
          <a:ahLst/>
          <a:cxnLst/>
          <a:rect l="0" t="0" r="0" b="0"/>
          <a:pathLst>
            <a:path>
              <a:moveTo>
                <a:pt x="3181001" y="4050074"/>
              </a:moveTo>
              <a:arcTo wR="2154996" hR="2154996" stAng="3694120" swAng="341176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60547-85F9-4D97-8574-EEDE014E1939}">
      <dsp:nvSpPr>
        <dsp:cNvPr id="0" name=""/>
        <dsp:cNvSpPr/>
      </dsp:nvSpPr>
      <dsp:spPr>
        <a:xfrm>
          <a:off x="955867" y="3234324"/>
          <a:ext cx="2484761" cy="16150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Developing strategic approaches to prevent gender-based violence while enhancing existing organisational capabilities.</a:t>
          </a:r>
        </a:p>
      </dsp:txBody>
      <dsp:txXfrm>
        <a:off x="1034709" y="3313166"/>
        <a:ext cx="2327077" cy="1457410"/>
      </dsp:txXfrm>
    </dsp:sp>
    <dsp:sp modelId="{655B8201-BEFB-4AA3-BDBE-1C12BD8D75CF}">
      <dsp:nvSpPr>
        <dsp:cNvPr id="0" name=""/>
        <dsp:cNvSpPr/>
      </dsp:nvSpPr>
      <dsp:spPr>
        <a:xfrm>
          <a:off x="1909533" y="809377"/>
          <a:ext cx="4309992" cy="4309992"/>
        </a:xfrm>
        <a:custGeom>
          <a:avLst/>
          <a:gdLst/>
          <a:ahLst/>
          <a:cxnLst/>
          <a:rect l="0" t="0" r="0" b="0"/>
          <a:pathLst>
            <a:path>
              <a:moveTo>
                <a:pt x="14307" y="2402912"/>
              </a:moveTo>
              <a:arcTo wR="2154996" hR="2154996" stAng="10403635" swAng="364862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E0CFD-F794-4CFA-97A4-E77225EC9FD2}">
      <dsp:nvSpPr>
        <dsp:cNvPr id="0" name=""/>
        <dsp:cNvSpPr/>
      </dsp:nvSpPr>
      <dsp:spPr>
        <a:xfrm>
          <a:off x="5266" y="801437"/>
          <a:ext cx="2018958" cy="7777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22272B"/>
            </a:buClr>
            <a:buFont typeface="+mj-lt"/>
            <a:buNone/>
          </a:pPr>
          <a:r>
            <a:rPr lang="en-AU" sz="1600" b="1" kern="1200" dirty="0"/>
            <a:t>Cultural and Attitudinal Shifts</a:t>
          </a:r>
          <a:endParaRPr lang="en-AU" sz="1600" kern="1200" dirty="0"/>
        </a:p>
      </dsp:txBody>
      <dsp:txXfrm>
        <a:off x="5266" y="801437"/>
        <a:ext cx="2018958" cy="777781"/>
      </dsp:txXfrm>
    </dsp:sp>
    <dsp:sp modelId="{0CB14554-A761-4D82-9F19-9C4EC35C401E}">
      <dsp:nvSpPr>
        <dsp:cNvPr id="0" name=""/>
        <dsp:cNvSpPr/>
      </dsp:nvSpPr>
      <dsp:spPr>
        <a:xfrm>
          <a:off x="5266" y="1579219"/>
          <a:ext cx="2018958" cy="303871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22272B"/>
            </a:buClr>
            <a:buFont typeface="Arial" panose="020B0604020202020204" pitchFamily="34" charset="0"/>
            <a:buChar char="•"/>
          </a:pPr>
          <a:r>
            <a:rPr lang="en-AU" sz="1600" kern="1200" dirty="0"/>
            <a:t>Positive changes in attitudes, norms, and practices that challenge gender stereotypes, promote gender equality, and reject violence.</a:t>
          </a:r>
        </a:p>
      </dsp:txBody>
      <dsp:txXfrm>
        <a:off x="5266" y="1579219"/>
        <a:ext cx="2018958" cy="3038715"/>
      </dsp:txXfrm>
    </dsp:sp>
    <dsp:sp modelId="{B0B28C59-7038-44A1-A74B-684A4847C0AE}">
      <dsp:nvSpPr>
        <dsp:cNvPr id="0" name=""/>
        <dsp:cNvSpPr/>
      </dsp:nvSpPr>
      <dsp:spPr>
        <a:xfrm>
          <a:off x="2306879" y="801437"/>
          <a:ext cx="2018958" cy="7777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/>
            <a:t>Sustainable Prevention Infrastructure</a:t>
          </a:r>
          <a:endParaRPr lang="en-AU" sz="1600" kern="1200" dirty="0"/>
        </a:p>
      </dsp:txBody>
      <dsp:txXfrm>
        <a:off x="2306879" y="801437"/>
        <a:ext cx="2018958" cy="777781"/>
      </dsp:txXfrm>
    </dsp:sp>
    <dsp:sp modelId="{A4037CC6-2181-4F5E-BD0D-CE7BA77AACAD}">
      <dsp:nvSpPr>
        <dsp:cNvPr id="0" name=""/>
        <dsp:cNvSpPr/>
      </dsp:nvSpPr>
      <dsp:spPr>
        <a:xfrm>
          <a:off x="2306879" y="1579219"/>
          <a:ext cx="2018958" cy="303871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/>
            <a:t>A well-coordinated primary prevention network across NSW, fostering effective collaboration among councils, community organisations, and stakeholders.</a:t>
          </a:r>
        </a:p>
      </dsp:txBody>
      <dsp:txXfrm>
        <a:off x="2306879" y="1579219"/>
        <a:ext cx="2018958" cy="3038715"/>
      </dsp:txXfrm>
    </dsp:sp>
    <dsp:sp modelId="{DCC772ED-5A14-482B-A333-DFAB2D9A5E7A}">
      <dsp:nvSpPr>
        <dsp:cNvPr id="0" name=""/>
        <dsp:cNvSpPr/>
      </dsp:nvSpPr>
      <dsp:spPr>
        <a:xfrm>
          <a:off x="4608492" y="801437"/>
          <a:ext cx="2018958" cy="7777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/>
            <a:t>Capacity Building within Organisations</a:t>
          </a:r>
          <a:endParaRPr lang="en-AU" sz="1600" kern="1200" dirty="0"/>
        </a:p>
      </dsp:txBody>
      <dsp:txXfrm>
        <a:off x="4608492" y="801437"/>
        <a:ext cx="2018958" cy="777781"/>
      </dsp:txXfrm>
    </dsp:sp>
    <dsp:sp modelId="{5376B9D3-7AD4-4DF0-BA2B-1F89F658D69B}">
      <dsp:nvSpPr>
        <dsp:cNvPr id="0" name=""/>
        <dsp:cNvSpPr/>
      </dsp:nvSpPr>
      <dsp:spPr>
        <a:xfrm>
          <a:off x="4608492" y="1579219"/>
          <a:ext cx="2018958" cy="303871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/>
            <a:t>Strengthened organisational capabilities to deliver impactful, scalable, and sustainable primary prevention programs.</a:t>
          </a:r>
        </a:p>
      </dsp:txBody>
      <dsp:txXfrm>
        <a:off x="4608492" y="1579219"/>
        <a:ext cx="2018958" cy="3038715"/>
      </dsp:txXfrm>
    </dsp:sp>
    <dsp:sp modelId="{6589C4AB-AE74-4F49-A88D-8347C1964075}">
      <dsp:nvSpPr>
        <dsp:cNvPr id="0" name=""/>
        <dsp:cNvSpPr/>
      </dsp:nvSpPr>
      <dsp:spPr>
        <a:xfrm>
          <a:off x="6910105" y="801437"/>
          <a:ext cx="2018958" cy="7777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/>
            <a:t>Building a Strong Evidence Base</a:t>
          </a:r>
          <a:endParaRPr lang="en-AU" sz="1600" kern="1200" dirty="0"/>
        </a:p>
      </dsp:txBody>
      <dsp:txXfrm>
        <a:off x="6910105" y="801437"/>
        <a:ext cx="2018958" cy="777781"/>
      </dsp:txXfrm>
    </dsp:sp>
    <dsp:sp modelId="{D008680F-C8D9-4F49-ADE8-A5B9B0231382}">
      <dsp:nvSpPr>
        <dsp:cNvPr id="0" name=""/>
        <dsp:cNvSpPr/>
      </dsp:nvSpPr>
      <dsp:spPr>
        <a:xfrm>
          <a:off x="6910105" y="1579219"/>
          <a:ext cx="2018958" cy="303871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/>
            <a:t>Collection of robust and useful data to evaluate what works in primary prevention, supporting the refinement and evolution of prevention initiatives for long-term impact.</a:t>
          </a:r>
        </a:p>
      </dsp:txBody>
      <dsp:txXfrm>
        <a:off x="6910105" y="1579219"/>
        <a:ext cx="2018958" cy="3038715"/>
      </dsp:txXfrm>
    </dsp:sp>
    <dsp:sp modelId="{8E0FDE33-A6E7-4F84-B8A0-52F23F08527D}">
      <dsp:nvSpPr>
        <dsp:cNvPr id="0" name=""/>
        <dsp:cNvSpPr/>
      </dsp:nvSpPr>
      <dsp:spPr>
        <a:xfrm>
          <a:off x="9211718" y="801437"/>
          <a:ext cx="2018958" cy="7777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/>
            <a:t>Alignment with Strategic Goals</a:t>
          </a:r>
          <a:endParaRPr lang="en-AU" sz="1600" kern="1200" dirty="0"/>
        </a:p>
      </dsp:txBody>
      <dsp:txXfrm>
        <a:off x="9211718" y="801437"/>
        <a:ext cx="2018958" cy="777781"/>
      </dsp:txXfrm>
    </dsp:sp>
    <dsp:sp modelId="{3F09A5FD-2910-4049-8B61-57F24CE5B059}">
      <dsp:nvSpPr>
        <dsp:cNvPr id="0" name=""/>
        <dsp:cNvSpPr/>
      </dsp:nvSpPr>
      <dsp:spPr>
        <a:xfrm>
          <a:off x="9211718" y="1579219"/>
          <a:ext cx="2018958" cy="303871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/>
            <a:t>Clear </a:t>
          </a:r>
          <a:r>
            <a:rPr lang="en-AU" sz="1600" kern="1200" dirty="0"/>
            <a:t>alignment with Pathways to Prevention: NSW Strategy for the Prevention of Domestic, Family, and Sexual Violence 2024-2028, supporting its vision and objectives.</a:t>
          </a:r>
        </a:p>
      </dsp:txBody>
      <dsp:txXfrm>
        <a:off x="9211718" y="1579219"/>
        <a:ext cx="2018958" cy="30387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601C8-A266-43C8-A554-CD97DB851784}">
      <dsp:nvSpPr>
        <dsp:cNvPr id="0" name=""/>
        <dsp:cNvSpPr/>
      </dsp:nvSpPr>
      <dsp:spPr>
        <a:xfrm>
          <a:off x="308" y="1219806"/>
          <a:ext cx="3818922" cy="21923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spc="0" dirty="0" err="1">
              <a:solidFill>
                <a:schemeClr val="bg1"/>
              </a:solidFill>
              <a:latin typeface="Public Sans Light" panose="02020603050405020304" pitchFamily="2"/>
            </a:rPr>
            <a:t>Organisations</a:t>
          </a:r>
          <a:r>
            <a:rPr lang="en-US" sz="2400" kern="1200" spc="0" dirty="0">
              <a:solidFill>
                <a:schemeClr val="bg1"/>
              </a:solidFill>
              <a:latin typeface="Public Sans Light" panose="02020603050405020304" pitchFamily="2"/>
            </a:rPr>
            <a:t> can work together through one lead </a:t>
          </a:r>
          <a:r>
            <a:rPr lang="en-US" sz="2400" kern="1200" spc="0" dirty="0" err="1">
              <a:solidFill>
                <a:schemeClr val="bg1"/>
              </a:solidFill>
              <a:latin typeface="Public Sans Light" panose="02020603050405020304" pitchFamily="2"/>
            </a:rPr>
            <a:t>organisation</a:t>
          </a:r>
          <a:r>
            <a:rPr lang="en-US" sz="2400" kern="1200" spc="0" dirty="0">
              <a:solidFill>
                <a:schemeClr val="bg1"/>
              </a:solidFill>
              <a:latin typeface="Public Sans Light" panose="02020603050405020304" pitchFamily="2"/>
            </a:rPr>
            <a:t> using subcontracting arrangements between them</a:t>
          </a:r>
          <a:r>
            <a:rPr lang="en-US" sz="2400" kern="1200" spc="0" dirty="0">
              <a:solidFill>
                <a:schemeClr val="tx1"/>
              </a:solidFill>
              <a:latin typeface="Public Sans Light" panose="02020603050405020304" pitchFamily="2"/>
            </a:rPr>
            <a:t>. </a:t>
          </a:r>
          <a:endParaRPr lang="en-AU" sz="2400" kern="1200" dirty="0"/>
        </a:p>
      </dsp:txBody>
      <dsp:txXfrm>
        <a:off x="308" y="1219806"/>
        <a:ext cx="3818922" cy="2192332"/>
      </dsp:txXfrm>
    </dsp:sp>
    <dsp:sp modelId="{8D39302E-E3DA-4AC3-B4B4-6AA6EA4A2118}">
      <dsp:nvSpPr>
        <dsp:cNvPr id="0" name=""/>
        <dsp:cNvSpPr/>
      </dsp:nvSpPr>
      <dsp:spPr>
        <a:xfrm>
          <a:off x="4370261" y="1219806"/>
          <a:ext cx="3818922" cy="21923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>
              <a:solidFill>
                <a:schemeClr val="bg1"/>
              </a:solidFill>
            </a:rPr>
            <a:t>For example, an un-incorporated community organisation can be a project partner of an eligible organisation.</a:t>
          </a:r>
          <a:endParaRPr lang="en-AU" sz="2400" kern="1200" dirty="0"/>
        </a:p>
      </dsp:txBody>
      <dsp:txXfrm>
        <a:off x="4370261" y="1219806"/>
        <a:ext cx="3818922" cy="21923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F256DD-6C2E-42BC-A1EB-CCAECC0DFBD4}">
      <dsp:nvSpPr>
        <dsp:cNvPr id="0" name=""/>
        <dsp:cNvSpPr/>
      </dsp:nvSpPr>
      <dsp:spPr>
        <a:xfrm>
          <a:off x="0" y="1703471"/>
          <a:ext cx="11068425" cy="2271295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15676E-866C-49C0-8C8E-2E3ED7573CDA}">
      <dsp:nvSpPr>
        <dsp:cNvPr id="0" name=""/>
        <dsp:cNvSpPr/>
      </dsp:nvSpPr>
      <dsp:spPr>
        <a:xfrm>
          <a:off x="4985" y="0"/>
          <a:ext cx="2397978" cy="2271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spc="0" dirty="0">
              <a:latin typeface="Public Sans Light" panose="02020603050405020304" pitchFamily="2"/>
            </a:rPr>
            <a:t>The application, Grant Funding Agreement and acquittal for the grant will be managed using </a:t>
          </a:r>
          <a:r>
            <a:rPr lang="en-US" sz="900" kern="1200" spc="0" dirty="0" err="1">
              <a:latin typeface="Public Sans Light" panose="02020603050405020304" pitchFamily="2"/>
            </a:rPr>
            <a:t>SmartyGrants</a:t>
          </a:r>
          <a:r>
            <a:rPr lang="en-US" sz="900" kern="1200" spc="0" dirty="0">
              <a:latin typeface="Public Sans Light" panose="02020603050405020304" pitchFamily="2"/>
            </a:rPr>
            <a:t> and DocuSign. </a:t>
          </a:r>
          <a:endParaRPr lang="en-AU" sz="900" kern="1200" dirty="0"/>
        </a:p>
      </dsp:txBody>
      <dsp:txXfrm>
        <a:off x="4985" y="0"/>
        <a:ext cx="2397978" cy="2271295"/>
      </dsp:txXfrm>
    </dsp:sp>
    <dsp:sp modelId="{2767A9EB-6D06-44A3-B437-3C55C122115D}">
      <dsp:nvSpPr>
        <dsp:cNvPr id="0" name=""/>
        <dsp:cNvSpPr/>
      </dsp:nvSpPr>
      <dsp:spPr>
        <a:xfrm>
          <a:off x="920063" y="2555207"/>
          <a:ext cx="567823" cy="567823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708F7C-5DB3-4E49-B2A4-E39BAD4F5289}">
      <dsp:nvSpPr>
        <dsp:cNvPr id="0" name=""/>
        <dsp:cNvSpPr/>
      </dsp:nvSpPr>
      <dsp:spPr>
        <a:xfrm>
          <a:off x="2522863" y="3406942"/>
          <a:ext cx="2397978" cy="2271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kern="1200" spc="0" dirty="0">
              <a:latin typeface="Public Sans Light" panose="02020603050405020304" pitchFamily="2"/>
            </a:rPr>
            <a:t>Successful applicants will receive electronically via DocuSign a grant funding agreement and are required to sign and return it within </a:t>
          </a:r>
          <a:r>
            <a:rPr lang="en-AU" sz="900" b="1" kern="1200" spc="0" dirty="0">
              <a:latin typeface="Public Sans Light" panose="02020603050405020304" pitchFamily="2"/>
            </a:rPr>
            <a:t>two weeks of receipt</a:t>
          </a:r>
          <a:r>
            <a:rPr lang="en-AU" sz="900" kern="1200" spc="0" dirty="0">
              <a:latin typeface="Public Sans Light" panose="02020603050405020304" pitchFamily="2"/>
            </a:rPr>
            <a:t>.</a:t>
          </a:r>
          <a:br>
            <a:rPr lang="en-AU" sz="900" kern="1200" spc="0" dirty="0">
              <a:latin typeface="Public Sans Light" panose="02020603050405020304" pitchFamily="2"/>
            </a:rPr>
          </a:br>
          <a:br>
            <a:rPr lang="en-AU" sz="900" kern="1200" spc="0" dirty="0">
              <a:latin typeface="Public Sans Light" panose="02020603050405020304" pitchFamily="2"/>
            </a:rPr>
          </a:br>
          <a:r>
            <a:rPr lang="en-AU" sz="900" kern="1200" spc="0" dirty="0">
              <a:latin typeface="Public Sans Light" panose="02020603050405020304" pitchFamily="2"/>
            </a:rPr>
            <a:t>Agreements can only be signed by authorised officers of your organisation. </a:t>
          </a:r>
          <a:br>
            <a:rPr lang="en-AU" sz="900" kern="1200" spc="0" dirty="0">
              <a:latin typeface="Public Sans Light" panose="02020603050405020304" pitchFamily="2"/>
            </a:rPr>
          </a:br>
          <a:br>
            <a:rPr lang="en-AU" sz="900" kern="1200" spc="0" dirty="0">
              <a:latin typeface="Public Sans Light" panose="02020603050405020304" pitchFamily="2"/>
            </a:rPr>
          </a:br>
          <a:r>
            <a:rPr lang="en-AU" sz="900" kern="1200" spc="0" dirty="0">
              <a:latin typeface="Public Sans Light" panose="02020603050405020304" pitchFamily="2"/>
            </a:rPr>
            <a:t>It is the applicants’ responsibility to carefully read the terms and conditions of the Grant Funding Agreement together with the Program Guidelines and the Grant </a:t>
          </a:r>
          <a:r>
            <a:rPr lang="en-AU" sz="900" kern="1200" dirty="0">
              <a:latin typeface="Public Sans Light" panose="02020603050405020304" pitchFamily="2"/>
            </a:rPr>
            <a:t>A</a:t>
          </a:r>
          <a:r>
            <a:rPr lang="en-AU" sz="900" kern="1200" spc="0" dirty="0">
              <a:latin typeface="Public Sans Light" panose="02020603050405020304" pitchFamily="2"/>
            </a:rPr>
            <a:t>pplication, and to sign the Agreement using the correct  authorised signatories.</a:t>
          </a:r>
          <a:endParaRPr lang="en-AU" sz="900" kern="1200" dirty="0"/>
        </a:p>
      </dsp:txBody>
      <dsp:txXfrm>
        <a:off x="2522863" y="3406942"/>
        <a:ext cx="2397978" cy="2271295"/>
      </dsp:txXfrm>
    </dsp:sp>
    <dsp:sp modelId="{BD2AF1B3-425C-44D6-BB64-4EA706CACD02}">
      <dsp:nvSpPr>
        <dsp:cNvPr id="0" name=""/>
        <dsp:cNvSpPr/>
      </dsp:nvSpPr>
      <dsp:spPr>
        <a:xfrm>
          <a:off x="3437940" y="2555207"/>
          <a:ext cx="567823" cy="567823"/>
        </a:xfrm>
        <a:prstGeom prst="ellipse">
          <a:avLst/>
        </a:prstGeom>
        <a:solidFill>
          <a:schemeClr val="accent2">
            <a:shade val="80000"/>
            <a:hueOff val="-11957"/>
            <a:satOff val="-1341"/>
            <a:lumOff val="8560"/>
            <a:alphaOff val="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FFBBF0-9460-4481-B25B-B697AE1C1417}">
      <dsp:nvSpPr>
        <dsp:cNvPr id="0" name=""/>
        <dsp:cNvSpPr/>
      </dsp:nvSpPr>
      <dsp:spPr>
        <a:xfrm>
          <a:off x="5040741" y="0"/>
          <a:ext cx="2397978" cy="2271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kern="1200" spc="0" dirty="0">
              <a:latin typeface="Public Sans Light" panose="02020603050405020304" pitchFamily="2"/>
            </a:rPr>
            <a:t>Once we receive your signed Grant Funding  Agreement, DCJ will countersign the agreement and return an executed copy of the agreement for your records to you by email. </a:t>
          </a:r>
          <a:endParaRPr lang="en-AU" sz="900" kern="1200" dirty="0"/>
        </a:p>
      </dsp:txBody>
      <dsp:txXfrm>
        <a:off x="5040741" y="0"/>
        <a:ext cx="2397978" cy="2271295"/>
      </dsp:txXfrm>
    </dsp:sp>
    <dsp:sp modelId="{0C73A229-E222-4EE1-9A3F-A6ABED8A7247}">
      <dsp:nvSpPr>
        <dsp:cNvPr id="0" name=""/>
        <dsp:cNvSpPr/>
      </dsp:nvSpPr>
      <dsp:spPr>
        <a:xfrm>
          <a:off x="5955818" y="2555207"/>
          <a:ext cx="567823" cy="567823"/>
        </a:xfrm>
        <a:prstGeom prst="ellipse">
          <a:avLst/>
        </a:prstGeom>
        <a:solidFill>
          <a:schemeClr val="accent2">
            <a:shade val="80000"/>
            <a:hueOff val="-23915"/>
            <a:satOff val="-2683"/>
            <a:lumOff val="17120"/>
            <a:alphaOff val="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69483-4DC4-4C62-AA6E-778C208834A4}">
      <dsp:nvSpPr>
        <dsp:cNvPr id="0" name=""/>
        <dsp:cNvSpPr/>
      </dsp:nvSpPr>
      <dsp:spPr>
        <a:xfrm>
          <a:off x="7558618" y="3406942"/>
          <a:ext cx="2397978" cy="2271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kern="1200" spc="0" dirty="0">
              <a:latin typeface="Public Sans Light" panose="02020603050405020304" pitchFamily="2"/>
            </a:rPr>
            <a:t>Any variations to the Grant Funding Agreement </a:t>
          </a:r>
          <a:r>
            <a:rPr lang="en-AU" sz="900" b="1" kern="1200" spc="0" dirty="0">
              <a:latin typeface="Public Sans Light" panose="02020603050405020304" pitchFamily="2"/>
            </a:rPr>
            <a:t>must </a:t>
          </a:r>
          <a:r>
            <a:rPr lang="en-AU" sz="900" kern="1200" spc="0" dirty="0">
              <a:latin typeface="Public Sans Light" panose="02020603050405020304" pitchFamily="2"/>
            </a:rPr>
            <a:t>be formally requested and </a:t>
          </a:r>
          <a:br>
            <a:rPr lang="en-AU" sz="900" kern="1200" dirty="0"/>
          </a:br>
          <a:r>
            <a:rPr lang="en-AU" sz="900" kern="1200" spc="0" dirty="0">
              <a:latin typeface="Public Sans Light" panose="02020603050405020304" pitchFamily="2"/>
            </a:rPr>
            <a:t>approved in writing.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kern="1200" spc="0" dirty="0">
              <a:latin typeface="Public Sans Light" panose="02020603050405020304" pitchFamily="2"/>
            </a:rPr>
            <a:t>Failure to do so may result in the withdrawal of the grant offer. </a:t>
          </a:r>
          <a:endParaRPr lang="en-AU" sz="900" kern="1200" dirty="0"/>
        </a:p>
      </dsp:txBody>
      <dsp:txXfrm>
        <a:off x="7558618" y="3406942"/>
        <a:ext cx="2397978" cy="2271295"/>
      </dsp:txXfrm>
    </dsp:sp>
    <dsp:sp modelId="{09AB86C7-D781-4540-9843-156C58E36172}">
      <dsp:nvSpPr>
        <dsp:cNvPr id="0" name=""/>
        <dsp:cNvSpPr/>
      </dsp:nvSpPr>
      <dsp:spPr>
        <a:xfrm>
          <a:off x="8473696" y="2555207"/>
          <a:ext cx="567823" cy="567823"/>
        </a:xfrm>
        <a:prstGeom prst="ellipse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28DAC4-D608-435B-8041-13310038FB5C}">
      <dsp:nvSpPr>
        <dsp:cNvPr id="0" name=""/>
        <dsp:cNvSpPr/>
      </dsp:nvSpPr>
      <dsp:spPr>
        <a:xfrm>
          <a:off x="1213661" y="1096"/>
          <a:ext cx="2805473" cy="16832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dirty="0"/>
            <a:t>Six-monthly written project reports</a:t>
          </a:r>
        </a:p>
      </dsp:txBody>
      <dsp:txXfrm>
        <a:off x="1213661" y="1096"/>
        <a:ext cx="2805473" cy="1683284"/>
      </dsp:txXfrm>
    </dsp:sp>
    <dsp:sp modelId="{3D8FEF73-93DF-49E9-AB5E-2F1CA025007C}">
      <dsp:nvSpPr>
        <dsp:cNvPr id="0" name=""/>
        <dsp:cNvSpPr/>
      </dsp:nvSpPr>
      <dsp:spPr>
        <a:xfrm>
          <a:off x="1213661" y="1964928"/>
          <a:ext cx="2805473" cy="168328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dirty="0">
              <a:solidFill>
                <a:schemeClr val="tx1"/>
              </a:solidFill>
            </a:rPr>
            <a:t>Final report and acquittal at project completions </a:t>
          </a:r>
          <a:r>
            <a:rPr lang="en-AU" sz="2300" b="1" kern="1200" dirty="0">
              <a:solidFill>
                <a:schemeClr val="tx1"/>
              </a:solidFill>
            </a:rPr>
            <a:t>30 June 2028</a:t>
          </a:r>
          <a:endParaRPr lang="en-AU" sz="2300" kern="1200" dirty="0">
            <a:solidFill>
              <a:schemeClr val="tx1"/>
            </a:solidFill>
          </a:endParaRPr>
        </a:p>
      </dsp:txBody>
      <dsp:txXfrm>
        <a:off x="1213661" y="1964928"/>
        <a:ext cx="2805473" cy="1683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BE874-AB16-43E1-A788-2FE912533AAB}" type="datetimeFigureOut">
              <a:rPr lang="en-AU" smtClean="0"/>
              <a:t>17/12/2024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5F20F-E721-4579-9201-6676DC7FC3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7133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B06F2A-CBB7-48CF-B0AA-8DEB2DE15DD2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98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5F20F-E721-4579-9201-6676DC7FC3E4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6430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6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359410" y="6489700"/>
            <a:ext cx="11506200" cy="215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5560" rIns="0" bIns="0" anchor="t"/>
          <a:lstStyle/>
          <a:p>
            <a:pPr marL="0" marR="0" indent="0" algn="r">
              <a:lnSpc>
                <a:spcPts val="1400"/>
              </a:lnSpc>
              <a:spcAft>
                <a:spcPts val="0"/>
              </a:spcAft>
            </a:pPr>
            <a:r>
              <a:rPr lang="en-US" sz="1200" spc="0">
                <a:solidFill>
                  <a:srgbClr val="21272B"/>
                </a:solidFill>
                <a:latin typeface="Public Sans Light" panose="02020603050405020304" pitchFamily="2"/>
              </a:rPr>
              <a:t>6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374650" y="2816225"/>
            <a:ext cx="5581015" cy="29870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3180" rIns="0" bIns="0" anchor="t"/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1150" spc="85">
                <a:solidFill>
                  <a:srgbClr val="002563"/>
                </a:solidFill>
                <a:latin typeface="Tahoma" panose="02020603050405020304" pitchFamily="2"/>
              </a:rPr>
              <a:t>(</a:t>
            </a:r>
            <a:r>
              <a:rPr lang="en-US" sz="1600" spc="85">
                <a:solidFill>
                  <a:srgbClr val="000000"/>
                </a:solidFill>
                <a:latin typeface="Public Sans Light" panose="02020603050405020304" pitchFamily="2"/>
              </a:rPr>
              <a:t> Be an incorporated not-for-profit community </a:t>
            </a:r>
          </a:p>
          <a:p>
            <a:pPr marL="320040" marR="0" indent="0" algn="l">
              <a:lnSpc>
                <a:spcPts val="1800"/>
              </a:lnSpc>
              <a:spcBef>
                <a:spcPts val="135"/>
              </a:spcBef>
              <a:spcAft>
                <a:spcPts val="0"/>
              </a:spcAft>
            </a:pPr>
            <a:r>
              <a:rPr lang="en-US" sz="1600" spc="25">
                <a:solidFill>
                  <a:srgbClr val="000000"/>
                </a:solidFill>
                <a:latin typeface="Public Sans Light" panose="02020603050405020304" pitchFamily="2"/>
              </a:rPr>
              <a:t>organisation. (See</a:t>
            </a:r>
            <a:r>
              <a:rPr lang="en-US" sz="1700" u="sng" spc="25">
                <a:solidFill>
                  <a:srgbClr val="0000FF"/>
                </a:solidFill>
                <a:latin typeface="Public Sans Light" panose="02020603050405020304" pitchFamily="2"/>
              </a:rPr>
              <a:t>Guidelines</a:t>
            </a:r>
            <a:r>
              <a:rPr lang="en-US" sz="1600" spc="25">
                <a:solidFill>
                  <a:srgbClr val="000000"/>
                </a:solidFill>
                <a:latin typeface="Public Sans Light" panose="02020603050405020304" pitchFamily="2"/>
              </a:rPr>
              <a:t> for what this includes) </a:t>
            </a:r>
          </a:p>
          <a:p>
            <a:pPr marL="0" marR="0" indent="0" algn="l">
              <a:lnSpc>
                <a:spcPts val="1800"/>
              </a:lnSpc>
              <a:spcBef>
                <a:spcPts val="1070"/>
              </a:spcBef>
              <a:spcAft>
                <a:spcPts val="0"/>
              </a:spcAft>
            </a:pPr>
            <a:r>
              <a:rPr lang="en-US" sz="1150" spc="75">
                <a:solidFill>
                  <a:srgbClr val="002563"/>
                </a:solidFill>
                <a:latin typeface="Tahoma" panose="02020603050405020304" pitchFamily="2"/>
              </a:rPr>
              <a:t>(</a:t>
            </a:r>
            <a:r>
              <a:rPr lang="en-US" sz="1600" spc="75">
                <a:solidFill>
                  <a:srgbClr val="000000"/>
                </a:solidFill>
                <a:latin typeface="Public Sans Light" panose="02020603050405020304" pitchFamily="2"/>
              </a:rPr>
              <a:t> Be based in NSW and already operating in the state </a:t>
            </a:r>
          </a:p>
          <a:p>
            <a:pPr marL="0" marR="0" indent="0" algn="l">
              <a:lnSpc>
                <a:spcPts val="1800"/>
              </a:lnSpc>
              <a:spcBef>
                <a:spcPts val="1205"/>
              </a:spcBef>
              <a:spcAft>
                <a:spcPts val="0"/>
              </a:spcAft>
            </a:pPr>
            <a:r>
              <a:rPr lang="en-US" sz="1150" spc="65">
                <a:solidFill>
                  <a:srgbClr val="002563"/>
                </a:solidFill>
                <a:latin typeface="Tahoma" panose="02020603050405020304" pitchFamily="2"/>
              </a:rPr>
              <a:t>(</a:t>
            </a:r>
            <a:r>
              <a:rPr lang="en-US" sz="1600" spc="65">
                <a:solidFill>
                  <a:srgbClr val="000000"/>
                </a:solidFill>
                <a:latin typeface="Public Sans Light" panose="02020603050405020304" pitchFamily="2"/>
              </a:rPr>
              <a:t> Identifies or is known as a multicultural organisation </a:t>
            </a:r>
          </a:p>
          <a:p>
            <a:pPr marL="0" marR="0" indent="0" algn="l">
              <a:lnSpc>
                <a:spcPts val="1800"/>
              </a:lnSpc>
              <a:spcBef>
                <a:spcPts val="1180"/>
              </a:spcBef>
              <a:spcAft>
                <a:spcPts val="0"/>
              </a:spcAft>
            </a:pPr>
            <a:r>
              <a:rPr lang="en-US" sz="1150" spc="75">
                <a:solidFill>
                  <a:srgbClr val="002563"/>
                </a:solidFill>
                <a:latin typeface="Tahoma" panose="02020603050405020304" pitchFamily="2"/>
              </a:rPr>
              <a:t>(</a:t>
            </a:r>
            <a:r>
              <a:rPr lang="en-US" sz="1600" spc="75">
                <a:solidFill>
                  <a:srgbClr val="000000"/>
                </a:solidFill>
                <a:latin typeface="Public Sans Light" panose="02020603050405020304" pitchFamily="2"/>
              </a:rPr>
              <a:t> Specialising in service delivery to people from </a:t>
            </a:r>
          </a:p>
          <a:p>
            <a:pPr marL="320040" marR="0" indent="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40">
                <a:solidFill>
                  <a:srgbClr val="000000"/>
                </a:solidFill>
                <a:latin typeface="Public Sans Light" panose="02020603050405020304" pitchFamily="2"/>
              </a:rPr>
              <a:t>multicultural communities </a:t>
            </a:r>
          </a:p>
          <a:p>
            <a:pPr marL="0" marR="0" indent="0" algn="l">
              <a:lnSpc>
                <a:spcPts val="1800"/>
              </a:lnSpc>
              <a:spcBef>
                <a:spcPts val="1205"/>
              </a:spcBef>
              <a:spcAft>
                <a:spcPts val="0"/>
              </a:spcAft>
            </a:pPr>
            <a:r>
              <a:rPr lang="en-US" sz="1150" spc="55">
                <a:solidFill>
                  <a:srgbClr val="002563"/>
                </a:solidFill>
                <a:latin typeface="Tahoma" panose="02020603050405020304" pitchFamily="2"/>
              </a:rPr>
              <a:t>(</a:t>
            </a:r>
            <a:r>
              <a:rPr lang="en-US" sz="1600" spc="55">
                <a:solidFill>
                  <a:srgbClr val="000000"/>
                </a:solidFill>
                <a:latin typeface="Public Sans Light" panose="02020603050405020304" pitchFamily="2"/>
              </a:rPr>
              <a:t> Seek one-off funding to deliver activities which build </a:t>
            </a:r>
          </a:p>
          <a:p>
            <a:pPr marL="320040" marR="0" indent="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40">
                <a:solidFill>
                  <a:srgbClr val="000000"/>
                </a:solidFill>
                <a:latin typeface="Public Sans Light" panose="02020603050405020304" pitchFamily="2"/>
              </a:rPr>
              <a:t>the capability of multicultural communities to </a:t>
            </a:r>
          </a:p>
          <a:p>
            <a:pPr marL="320040" marR="0" indent="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40">
                <a:solidFill>
                  <a:srgbClr val="000000"/>
                </a:solidFill>
                <a:latin typeface="Public Sans Light" panose="02020603050405020304" pitchFamily="2"/>
              </a:rPr>
              <a:t>recognise and respond to domestic, family and </a:t>
            </a:r>
          </a:p>
          <a:p>
            <a:pPr marL="320040" marR="0" indent="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35">
                <a:solidFill>
                  <a:srgbClr val="000000"/>
                </a:solidFill>
                <a:latin typeface="Public Sans Light" panose="02020603050405020304" pitchFamily="2"/>
              </a:rPr>
              <a:t>sexual violence.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6159500" y="2816225"/>
            <a:ext cx="5581015" cy="20027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785" rIns="0" bIns="0" anchor="t"/>
          <a:lstStyle/>
          <a:p>
            <a:pPr marL="4572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1750" spc="50">
                <a:solidFill>
                  <a:srgbClr val="002563"/>
                </a:solidFill>
                <a:latin typeface="Public Sans Light" panose="02020603050405020304" pitchFamily="2"/>
              </a:rPr>
              <a:t>X</a:t>
            </a:r>
            <a:r>
              <a:rPr lang="en-US" sz="1750" spc="50">
                <a:solidFill>
                  <a:srgbClr val="000000"/>
                </a:solidFill>
                <a:latin typeface="Public Sans Light" panose="02020603050405020304" pitchFamily="2"/>
              </a:rPr>
              <a:t> Individuals and sole traders </a:t>
            </a:r>
          </a:p>
          <a:p>
            <a:pPr marL="45720" marR="0" indent="0" algn="l">
              <a:lnSpc>
                <a:spcPts val="2000"/>
              </a:lnSpc>
              <a:spcBef>
                <a:spcPts val="1170"/>
              </a:spcBef>
              <a:spcAft>
                <a:spcPts val="0"/>
              </a:spcAft>
            </a:pPr>
            <a:r>
              <a:rPr lang="en-US" sz="1750" spc="75">
                <a:solidFill>
                  <a:srgbClr val="002563"/>
                </a:solidFill>
                <a:latin typeface="Public Sans Light" panose="02020603050405020304" pitchFamily="2"/>
              </a:rPr>
              <a:t>X</a:t>
            </a:r>
            <a:r>
              <a:rPr lang="en-US" sz="1750" spc="75">
                <a:solidFill>
                  <a:srgbClr val="000000"/>
                </a:solidFill>
                <a:latin typeface="Public Sans Light" panose="02020603050405020304" pitchFamily="2"/>
              </a:rPr>
              <a:t> Local Councils </a:t>
            </a:r>
          </a:p>
          <a:p>
            <a:pPr marL="45720" marR="0" indent="0" algn="l">
              <a:lnSpc>
                <a:spcPts val="2000"/>
              </a:lnSpc>
              <a:spcBef>
                <a:spcPts val="1175"/>
              </a:spcBef>
              <a:spcAft>
                <a:spcPts val="0"/>
              </a:spcAft>
            </a:pPr>
            <a:r>
              <a:rPr lang="en-US" sz="1750" spc="40">
                <a:solidFill>
                  <a:srgbClr val="002563"/>
                </a:solidFill>
                <a:latin typeface="Public Sans Light" panose="02020603050405020304" pitchFamily="2"/>
              </a:rPr>
              <a:t>X</a:t>
            </a:r>
            <a:r>
              <a:rPr lang="en-US" sz="1750" spc="40">
                <a:solidFill>
                  <a:srgbClr val="000000"/>
                </a:solidFill>
                <a:latin typeface="Public Sans Light" panose="02020603050405020304" pitchFamily="2"/>
              </a:rPr>
              <a:t> State and Federal Government Departments and </a:t>
            </a:r>
          </a:p>
          <a:p>
            <a:pPr marL="41148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15">
                <a:solidFill>
                  <a:srgbClr val="000000"/>
                </a:solidFill>
                <a:latin typeface="Public Sans Light" panose="02020603050405020304" pitchFamily="2"/>
              </a:rPr>
              <a:t>associated entities </a:t>
            </a:r>
          </a:p>
          <a:p>
            <a:pPr marL="45720" marR="0" indent="0" algn="l">
              <a:lnSpc>
                <a:spcPts val="2000"/>
              </a:lnSpc>
              <a:spcBef>
                <a:spcPts val="1175"/>
              </a:spcBef>
              <a:spcAft>
                <a:spcPts val="0"/>
              </a:spcAft>
            </a:pPr>
            <a:r>
              <a:rPr lang="en-US" sz="1750" spc="40">
                <a:solidFill>
                  <a:srgbClr val="002563"/>
                </a:solidFill>
                <a:latin typeface="Public Sans Light" panose="02020603050405020304" pitchFamily="2"/>
              </a:rPr>
              <a:t>X</a:t>
            </a:r>
            <a:r>
              <a:rPr lang="en-US" sz="1750" spc="40">
                <a:solidFill>
                  <a:srgbClr val="000000"/>
                </a:solidFill>
                <a:latin typeface="Public Sans Light" panose="02020603050405020304" pitchFamily="2"/>
              </a:rPr>
              <a:t> For profit organisations and commercial </a:t>
            </a:r>
          </a:p>
          <a:p>
            <a:pPr marL="411480" marR="0" indent="0" algn="l">
              <a:lnSpc>
                <a:spcPts val="2000"/>
              </a:lnSpc>
              <a:spcBef>
                <a:spcPts val="0"/>
              </a:spcBef>
              <a:spcAft>
                <a:spcPts val="20"/>
              </a:spcAft>
            </a:pPr>
            <a:r>
              <a:rPr lang="en-US" sz="1750" spc="5">
                <a:solidFill>
                  <a:srgbClr val="000000"/>
                </a:solidFill>
                <a:latin typeface="Public Sans Light" panose="02020603050405020304" pitchFamily="2"/>
              </a:rPr>
              <a:t>enterprises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644A3DD-CB49-B76A-F3BE-9602D9B1C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3588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AU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409" y="1908000"/>
            <a:ext cx="5616731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noProof="0"/>
              <a:t>Click icon to add table</a:t>
            </a:r>
            <a:endParaRPr lang="en-AU" noProof="0" dirty="0"/>
          </a:p>
        </p:txBody>
      </p:sp>
      <p:sp>
        <p:nvSpPr>
          <p:cNvPr id="6" name="Table Placeholder 9">
            <a:extLst>
              <a:ext uri="{FF2B5EF4-FFF2-40B4-BE49-F238E27FC236}">
                <a16:creationId xmlns:a16="http://schemas.microsoft.com/office/drawing/2014/main" id="{41FBA3B0-0275-0235-9CEA-C5CEA00EBD48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60409" y="4248000"/>
            <a:ext cx="5616731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noProof="0"/>
              <a:t>Click icon to add table</a:t>
            </a:r>
            <a:endParaRPr lang="en-AU" noProof="0" dirty="0"/>
          </a:p>
        </p:txBody>
      </p:sp>
      <p:sp>
        <p:nvSpPr>
          <p:cNvPr id="5" name="Table Placeholder 9">
            <a:extLst>
              <a:ext uri="{FF2B5EF4-FFF2-40B4-BE49-F238E27FC236}">
                <a16:creationId xmlns:a16="http://schemas.microsoft.com/office/drawing/2014/main" id="{3A833504-810D-E90D-EEAD-6FD03511C6A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811" y="1908000"/>
            <a:ext cx="5616731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noProof="0"/>
              <a:t>Click icon to add table</a:t>
            </a:r>
            <a:endParaRPr lang="en-AU" noProof="0" dirty="0"/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45BE7F48-2F3F-5684-3640-86C10E7CF416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6228811" y="4248000"/>
            <a:ext cx="5616731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noProof="0"/>
              <a:t>Click icon to add table</a:t>
            </a:r>
            <a:endParaRPr lang="en-AU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577116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644A3DD-CB49-B76A-F3BE-9602D9B1C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3588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AU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409" y="1908000"/>
            <a:ext cx="5616731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noProof="0"/>
              <a:t>Click icon to add table</a:t>
            </a:r>
            <a:endParaRPr lang="en-AU" noProof="0"/>
          </a:p>
        </p:txBody>
      </p:sp>
      <p:sp>
        <p:nvSpPr>
          <p:cNvPr id="6" name="Table Placeholder 9">
            <a:extLst>
              <a:ext uri="{FF2B5EF4-FFF2-40B4-BE49-F238E27FC236}">
                <a16:creationId xmlns:a16="http://schemas.microsoft.com/office/drawing/2014/main" id="{41FBA3B0-0275-0235-9CEA-C5CEA00EBD48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60409" y="4248000"/>
            <a:ext cx="5616731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noProof="0"/>
              <a:t>Click icon to add table</a:t>
            </a:r>
            <a:endParaRPr lang="en-AU" noProof="0"/>
          </a:p>
        </p:txBody>
      </p:sp>
      <p:sp>
        <p:nvSpPr>
          <p:cNvPr id="5" name="Table Placeholder 9">
            <a:extLst>
              <a:ext uri="{FF2B5EF4-FFF2-40B4-BE49-F238E27FC236}">
                <a16:creationId xmlns:a16="http://schemas.microsoft.com/office/drawing/2014/main" id="{3A833504-810D-E90D-EEAD-6FD03511C6A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811" y="1908000"/>
            <a:ext cx="5616731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noProof="0"/>
              <a:t>Click icon to add table</a:t>
            </a:r>
            <a:endParaRPr lang="en-AU" noProof="0"/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45BE7F48-2F3F-5684-3640-86C10E7CF416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6228811" y="4248000"/>
            <a:ext cx="5616731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noProof="0"/>
              <a:t>Click icon to add table</a:t>
            </a:r>
            <a:endParaRPr lang="en-AU" noProof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5771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005139-C098-2BAF-1D2B-4D4D8D493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420F865-F864-49C9-ADB1-BAF2D9EDE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47" y="1548000"/>
            <a:ext cx="1148549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409" y="1908001"/>
            <a:ext cx="5616731" cy="4391999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noProof="0"/>
              <a:t>Click icon to add table</a:t>
            </a:r>
            <a:endParaRPr lang="en-AU" noProof="0" dirty="0"/>
          </a:p>
        </p:txBody>
      </p:sp>
      <p:sp>
        <p:nvSpPr>
          <p:cNvPr id="2" name="Table Placeholder 9">
            <a:extLst>
              <a:ext uri="{FF2B5EF4-FFF2-40B4-BE49-F238E27FC236}">
                <a16:creationId xmlns:a16="http://schemas.microsoft.com/office/drawing/2014/main" id="{92BD0FCE-0804-4AAE-615C-566A4F2FAFEF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811" y="1908001"/>
            <a:ext cx="5616731" cy="4391999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noProof="0"/>
              <a:t>Click icon to add table</a:t>
            </a:r>
            <a:endParaRPr lang="en-AU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A8057-F61F-CB11-BD7F-686904EB0E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83252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005139-C098-2BAF-1D2B-4D4D8D493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420F865-F864-49C9-ADB1-BAF2D9EDE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47" y="1548000"/>
            <a:ext cx="1148549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409" y="1908001"/>
            <a:ext cx="5616731" cy="4391999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noProof="0"/>
              <a:t>Click icon to add table</a:t>
            </a:r>
            <a:endParaRPr lang="en-AU" noProof="0"/>
          </a:p>
        </p:txBody>
      </p:sp>
      <p:sp>
        <p:nvSpPr>
          <p:cNvPr id="2" name="Table Placeholder 9">
            <a:extLst>
              <a:ext uri="{FF2B5EF4-FFF2-40B4-BE49-F238E27FC236}">
                <a16:creationId xmlns:a16="http://schemas.microsoft.com/office/drawing/2014/main" id="{92BD0FCE-0804-4AAE-615C-566A4F2FAFEF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811" y="1908001"/>
            <a:ext cx="5616731" cy="4391999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noProof="0"/>
              <a:t>Click icon to add table</a:t>
            </a:r>
            <a:endParaRPr lang="en-AU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A8057-F61F-CB11-BD7F-686904EB0E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3252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/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CB7EDC-2E94-0420-C614-5FB4A0FB0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52032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A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F10F69-A5E3-A8B4-ED65-4E4905450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20328" y="0"/>
            <a:ext cx="126016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5306B6-0429-3B80-CCA6-322A36485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80492" y="0"/>
            <a:ext cx="1260164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704" y="360000"/>
            <a:ext cx="5400703" cy="1008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68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703" y="1800225"/>
            <a:ext cx="6408835" cy="414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656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704" y="5976000"/>
            <a:ext cx="6408834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AU" noProof="0" dirty="0"/>
              <a:t>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0759508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/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CB7EDC-2E94-0420-C614-5FB4A0FB0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52032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A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F10F69-A5E3-A8B4-ED65-4E4905450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20328" y="0"/>
            <a:ext cx="126016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5306B6-0429-3B80-CCA6-322A36485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80492" y="0"/>
            <a:ext cx="1260164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704" y="360000"/>
            <a:ext cx="5400703" cy="1008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AU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68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703" y="1800225"/>
            <a:ext cx="6408835" cy="414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656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AU" noProof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704" y="5976000"/>
            <a:ext cx="6408834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AU" noProof="0"/>
              <a:t>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7595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419A943B-9880-8F7E-8AC4-99B4DB59E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7" y="359999"/>
            <a:ext cx="8281078" cy="684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200" b="0">
                <a:solidFill>
                  <a:schemeClr val="accent1"/>
                </a:solidFill>
                <a:latin typeface="Public Sans SemiBold" pitchFamily="2" charset="0"/>
              </a:defRPr>
            </a:lvl1pPr>
            <a:lvl2pPr>
              <a:spcAft>
                <a:spcPts val="0"/>
              </a:spcAft>
              <a:defRPr sz="1600">
                <a:solidFill>
                  <a:schemeClr val="accent1"/>
                </a:solidFill>
                <a:latin typeface="+mn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 dirty="0"/>
              <a:t>Descriptor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548000"/>
            <a:ext cx="12193589" cy="18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3348000"/>
            <a:ext cx="12193589" cy="351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AU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5C8CB-5FD8-40A4-8EE9-B1F11FBD20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47" y="3960000"/>
            <a:ext cx="8281078" cy="1224000"/>
          </a:xfrm>
        </p:spPr>
        <p:txBody>
          <a:bodyPr>
            <a:noAutofit/>
          </a:bodyPr>
          <a:lstStyle>
            <a:lvl1pPr>
              <a:defRPr lang="en-AU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noProof="0" dirty="0"/>
              <a:t>Divider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4B8E3D3-ADE8-47D0-9F86-754E8D8FD1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46" y="5292000"/>
            <a:ext cx="8281078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 dirty="0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53166" y="3960000"/>
            <a:ext cx="2880375" cy="2880000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28327690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419A943B-9880-8F7E-8AC4-99B4DB59E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7" y="359999"/>
            <a:ext cx="8281078" cy="684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200" b="0">
                <a:solidFill>
                  <a:schemeClr val="accent1"/>
                </a:solidFill>
                <a:latin typeface="Public Sans SemiBold" pitchFamily="2" charset="0"/>
              </a:defRPr>
            </a:lvl1pPr>
            <a:lvl2pPr>
              <a:spcAft>
                <a:spcPts val="0"/>
              </a:spcAft>
              <a:defRPr sz="1600">
                <a:solidFill>
                  <a:schemeClr val="accent1"/>
                </a:solidFill>
                <a:latin typeface="+mn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/>
              <a:t>Descriptor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548000"/>
            <a:ext cx="12193589" cy="18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3348000"/>
            <a:ext cx="12193589" cy="351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AU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5C8CB-5FD8-40A4-8EE9-B1F11FBD20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47" y="3960000"/>
            <a:ext cx="8281078" cy="1224000"/>
          </a:xfrm>
        </p:spPr>
        <p:txBody>
          <a:bodyPr>
            <a:noAutofit/>
          </a:bodyPr>
          <a:lstStyle>
            <a:lvl1pPr>
              <a:defRPr lang="en-AU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noProof="0"/>
              <a:t>Divider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4B8E3D3-ADE8-47D0-9F86-754E8D8FD1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46" y="5292000"/>
            <a:ext cx="8281078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53166" y="3960000"/>
            <a:ext cx="2880375" cy="2880000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283276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47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8EF86AFB-80B4-7D4D-532F-7099F8728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71" y="359999"/>
            <a:ext cx="8281078" cy="684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200" b="0">
                <a:solidFill>
                  <a:schemeClr val="accent1"/>
                </a:solidFill>
                <a:latin typeface="Public Sans SemiBold" pitchFamily="2" charset="0"/>
              </a:defRPr>
            </a:lvl1pPr>
            <a:lvl2pPr>
              <a:spcAft>
                <a:spcPts val="0"/>
              </a:spcAft>
              <a:defRPr sz="1600">
                <a:solidFill>
                  <a:schemeClr val="accent1"/>
                </a:solidFill>
                <a:latin typeface="+mn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 dirty="0"/>
              <a:t>Descriptor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70" y="4320000"/>
            <a:ext cx="10081313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AU" noProof="0" dirty="0"/>
              <a:t>Divider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71" y="5760000"/>
            <a:ext cx="10081310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 dirty="0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70" y="1368311"/>
            <a:ext cx="2880375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91203194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47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8EF86AFB-80B4-7D4D-532F-7099F8728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71" y="359999"/>
            <a:ext cx="8281078" cy="684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200" b="0">
                <a:solidFill>
                  <a:schemeClr val="accent1"/>
                </a:solidFill>
                <a:latin typeface="Public Sans SemiBold" pitchFamily="2" charset="0"/>
              </a:defRPr>
            </a:lvl1pPr>
            <a:lvl2pPr>
              <a:spcAft>
                <a:spcPts val="0"/>
              </a:spcAft>
              <a:defRPr sz="1600">
                <a:solidFill>
                  <a:schemeClr val="accent1"/>
                </a:solidFill>
                <a:latin typeface="+mn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/>
              <a:t>Descriptor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70" y="4320000"/>
            <a:ext cx="10081313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AU" noProof="0"/>
              <a:t>Divider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71" y="5760000"/>
            <a:ext cx="10081310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70" y="1368311"/>
            <a:ext cx="2880375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912031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pull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704" y="360000"/>
            <a:ext cx="5400703" cy="1008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2068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704" y="1800225"/>
            <a:ext cx="6408832" cy="414000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656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703" y="5976000"/>
            <a:ext cx="6408831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AU" noProof="0" dirty="0"/>
              <a:t>Caption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17816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pull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704" y="360000"/>
            <a:ext cx="5400703" cy="1008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2068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704" y="1800225"/>
            <a:ext cx="6408832" cy="414000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656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AU" noProof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703" y="5976000"/>
            <a:ext cx="6408831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AU" noProof="0"/>
              <a:t>Caption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78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7" y="359998"/>
            <a:ext cx="2520328" cy="5976002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B8F80F-22E3-47D7-8D99-80BFFDFB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96403" y="360000"/>
            <a:ext cx="0" cy="5976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2433" y="360000"/>
            <a:ext cx="7560985" cy="5976000"/>
          </a:xfrm>
        </p:spPr>
        <p:txBody>
          <a:bodyPr numCol="1" spcCol="180000"/>
          <a:lstStyle>
            <a:lvl1pPr>
              <a:defRPr sz="3600"/>
            </a:lvl1pPr>
            <a:lvl2pPr>
              <a:defRPr sz="1800">
                <a:latin typeface="+mn-lt"/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7669928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7" y="359998"/>
            <a:ext cx="2520328" cy="5976002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AU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B8F80F-22E3-47D7-8D99-80BFFDFB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96403" y="360000"/>
            <a:ext cx="0" cy="5976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2433" y="360000"/>
            <a:ext cx="7560985" cy="5976000"/>
          </a:xfrm>
        </p:spPr>
        <p:txBody>
          <a:bodyPr numCol="1" spcCol="180000"/>
          <a:lstStyle>
            <a:lvl1pPr>
              <a:defRPr sz="3600"/>
            </a:lvl1pPr>
            <a:lvl2pPr>
              <a:defRPr sz="1800">
                <a:latin typeface="+mn-lt"/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6699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multi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257F9B-C715-D998-280B-B0490FAB9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20CACA-3621-403A-9123-4490A23AF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47" y="1548000"/>
            <a:ext cx="114854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33CF678-37C5-4AFF-90FB-A262BBC7A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47" y="1799999"/>
            <a:ext cx="11485496" cy="4320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C68106-4483-643D-2F20-EDD5AEDB9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47" y="6300000"/>
            <a:ext cx="114854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58796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multi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257F9B-C715-D998-280B-B0490FAB9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AU" noProof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20CACA-3621-403A-9123-4490A23AF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47" y="1548000"/>
            <a:ext cx="114854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33CF678-37C5-4AFF-90FB-A262BBC7A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47" y="1799999"/>
            <a:ext cx="11485496" cy="4320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C68106-4483-643D-2F20-EDD5AEDB9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47" y="6300000"/>
            <a:ext cx="114854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8796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multi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CE0587-CE28-E673-2798-12F5DFA45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47" y="1548000"/>
            <a:ext cx="114854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7" y="1800000"/>
            <a:ext cx="11474694" cy="4320000"/>
          </a:xfrm>
        </p:spPr>
        <p:txBody>
          <a:bodyPr numCol="2" spcCol="180000"/>
          <a:lstStyle>
            <a:lvl1pPr>
              <a:defRPr sz="2000"/>
            </a:lvl1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DA8821-872D-DA98-FD86-2667B05FA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47" y="6300000"/>
            <a:ext cx="114854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772695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multi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CE0587-CE28-E673-2798-12F5DFA45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47" y="1548000"/>
            <a:ext cx="114854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7" y="1800000"/>
            <a:ext cx="11474694" cy="4320000"/>
          </a:xfrm>
        </p:spPr>
        <p:txBody>
          <a:bodyPr numCol="2" spcCol="180000"/>
          <a:lstStyle>
            <a:lvl1pPr>
              <a:defRPr sz="2000"/>
            </a:lvl1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DA8821-872D-DA98-FD86-2667B05FA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47" y="6300000"/>
            <a:ext cx="114854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72695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and two column multi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9C3ABC-6C4C-FAD8-5C90-97C9B2C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695500-632C-466D-B92D-D85554040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47" y="1548000"/>
            <a:ext cx="114854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47" y="1800001"/>
            <a:ext cx="4680610" cy="431999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680" y="1800001"/>
            <a:ext cx="6624863" cy="4319998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A695AB-F823-4A00-866F-671850CAC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47" y="6300000"/>
            <a:ext cx="114854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5508255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and two column multi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9C3ABC-6C4C-FAD8-5C90-97C9B2C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695500-632C-466D-B92D-D85554040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47" y="1548000"/>
            <a:ext cx="114854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47" y="1800001"/>
            <a:ext cx="4680610" cy="431999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680" y="1800001"/>
            <a:ext cx="6624863" cy="4319998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A695AB-F823-4A00-866F-671850CAC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47" y="6300000"/>
            <a:ext cx="114854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508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6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275590" y="1544320"/>
            <a:ext cx="11658600" cy="33140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83845" rIns="0" bIns="0" anchor="t"/>
          <a:lstStyle/>
          <a:p>
            <a:pPr marL="91440" marR="0" indent="0" algn="l">
              <a:lnSpc>
                <a:spcPts val="2400"/>
              </a:lnSpc>
              <a:spcAft>
                <a:spcPts val="0"/>
              </a:spcAft>
              <a:tabLst>
                <a:tab pos="5943600" algn="l"/>
              </a:tabLst>
            </a:pPr>
            <a:r>
              <a:rPr lang="en-US" sz="2000" spc="-10">
                <a:solidFill>
                  <a:srgbClr val="000000"/>
                </a:solidFill>
                <a:latin typeface="Public Sans Light" panose="02020603050405020304" pitchFamily="2"/>
              </a:rPr>
              <a:t>Grant recipients must maintain current and This </a:t>
            </a:r>
            <a:r>
              <a:rPr lang="en-US" sz="2000" b="1" spc="-15">
                <a:solidFill>
                  <a:srgbClr val="000000"/>
                </a:solidFill>
                <a:latin typeface="Public Sans Light" panose="02020603050405020304" pitchFamily="2"/>
              </a:rPr>
              <a:t>must </a:t>
            </a:r>
            <a:r>
              <a:rPr lang="en-US" sz="2000" spc="-10">
                <a:solidFill>
                  <a:srgbClr val="000000"/>
                </a:solidFill>
                <a:latin typeface="Public Sans Light" panose="02020603050405020304" pitchFamily="2"/>
              </a:rPr>
              <a:t>include but is not limited to a </a:t>
            </a:r>
          </a:p>
          <a:p>
            <a:pPr marL="91440" marR="0" indent="0" algn="l">
              <a:lnSpc>
                <a:spcPts val="2200"/>
              </a:lnSpc>
              <a:spcBef>
                <a:spcPts val="410"/>
              </a:spcBef>
              <a:spcAft>
                <a:spcPts val="0"/>
              </a:spcAft>
              <a:tabLst>
                <a:tab pos="5943600" algn="l"/>
              </a:tabLst>
            </a:pPr>
            <a:r>
              <a:rPr lang="en-US" sz="2000" spc="-15">
                <a:solidFill>
                  <a:srgbClr val="000000"/>
                </a:solidFill>
                <a:latin typeface="Public Sans Light" panose="02020603050405020304" pitchFamily="2"/>
              </a:rPr>
              <a:t>adequate insurance appropriate to the minimum of $10 million Public Liability </a:t>
            </a:r>
          </a:p>
          <a:p>
            <a:pPr marL="91440" marR="0" indent="0" algn="l">
              <a:lnSpc>
                <a:spcPts val="2200"/>
              </a:lnSpc>
              <a:spcBef>
                <a:spcPts val="560"/>
              </a:spcBef>
              <a:spcAft>
                <a:spcPts val="0"/>
              </a:spcAft>
            </a:pPr>
            <a:r>
              <a:rPr lang="en-US" sz="2000" spc="-5">
                <a:solidFill>
                  <a:srgbClr val="000000"/>
                </a:solidFill>
                <a:latin typeface="Public Sans Light" panose="02020603050405020304" pitchFamily="2"/>
              </a:rPr>
              <a:t>activities/services funded under this grant. This Insurance. </a:t>
            </a:r>
          </a:p>
          <a:p>
            <a:pPr marL="91440" marR="0" indent="0" algn="l">
              <a:lnSpc>
                <a:spcPts val="2200"/>
              </a:lnSpc>
              <a:spcBef>
                <a:spcPts val="545"/>
              </a:spcBef>
              <a:spcAft>
                <a:spcPts val="0"/>
              </a:spcAft>
            </a:pPr>
            <a:r>
              <a:rPr lang="en-US" sz="2000" spc="-30">
                <a:solidFill>
                  <a:srgbClr val="000000"/>
                </a:solidFill>
                <a:latin typeface="Public Sans Light" panose="02020603050405020304" pitchFamily="2"/>
              </a:rPr>
              <a:t>is to cover any liability of the grant recipient </a:t>
            </a:r>
          </a:p>
          <a:p>
            <a:pPr marL="91440" marR="0" indent="0" algn="l">
              <a:lnSpc>
                <a:spcPts val="2200"/>
              </a:lnSpc>
              <a:spcBef>
                <a:spcPts val="545"/>
              </a:spcBef>
              <a:spcAft>
                <a:spcPts val="0"/>
              </a:spcAft>
            </a:pPr>
            <a:r>
              <a:rPr lang="en-US" sz="2000" spc="-30">
                <a:solidFill>
                  <a:srgbClr val="000000"/>
                </a:solidFill>
                <a:latin typeface="Public Sans Light" panose="02020603050405020304" pitchFamily="2"/>
              </a:rPr>
              <a:t>that might arise in connection with the </a:t>
            </a:r>
          </a:p>
          <a:p>
            <a:pPr marL="91440" marR="0" indent="0" algn="l">
              <a:lnSpc>
                <a:spcPts val="2200"/>
              </a:lnSpc>
              <a:spcBef>
                <a:spcPts val="545"/>
              </a:spcBef>
              <a:spcAft>
                <a:spcPts val="0"/>
              </a:spcAft>
            </a:pPr>
            <a:r>
              <a:rPr lang="en-US" sz="2000" spc="-35">
                <a:solidFill>
                  <a:srgbClr val="000000"/>
                </a:solidFill>
                <a:latin typeface="Public Sans Light" panose="02020603050405020304" pitchFamily="2"/>
              </a:rPr>
              <a:t>performance of its obligations under a Grant </a:t>
            </a:r>
          </a:p>
          <a:p>
            <a:pPr marL="91440" marR="0" indent="0" algn="l">
              <a:lnSpc>
                <a:spcPts val="2200"/>
              </a:lnSpc>
              <a:spcBef>
                <a:spcPts val="545"/>
              </a:spcBef>
              <a:spcAft>
                <a:spcPts val="5060"/>
              </a:spcAft>
            </a:pPr>
            <a:r>
              <a:rPr lang="en-US" sz="2000" spc="-50">
                <a:solidFill>
                  <a:srgbClr val="000000"/>
                </a:solidFill>
                <a:latin typeface="Public Sans Light" panose="02020603050405020304" pitchFamily="2"/>
              </a:rPr>
              <a:t>Funding Agreement.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275590" y="6489700"/>
            <a:ext cx="11658600" cy="215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5560" rIns="0" bIns="0" anchor="t"/>
          <a:lstStyle/>
          <a:p>
            <a:pPr marL="0" marR="45720" indent="0" algn="r">
              <a:lnSpc>
                <a:spcPts val="1400"/>
              </a:lnSpc>
              <a:spcAft>
                <a:spcPts val="0"/>
              </a:spcAft>
            </a:pPr>
            <a:r>
              <a:rPr lang="en-US" sz="1200" spc="190">
                <a:solidFill>
                  <a:srgbClr val="21272B"/>
                </a:solidFill>
                <a:latin typeface="Public Sans Light" panose="02020603050405020304" pitchFamily="2"/>
              </a:rPr>
              <a:t>16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multi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123783-B36F-FC9F-CD55-EDC756E54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47" y="1548000"/>
            <a:ext cx="114854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47" y="1800000"/>
            <a:ext cx="5616731" cy="432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811" y="1800000"/>
            <a:ext cx="5616731" cy="432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89BCDB-A0CC-B54C-ECE2-9EFE4F58B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47" y="6300000"/>
            <a:ext cx="114854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142867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multi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123783-B36F-FC9F-CD55-EDC756E54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47" y="1548000"/>
            <a:ext cx="114854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47" y="1800000"/>
            <a:ext cx="5616731" cy="432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811" y="1800000"/>
            <a:ext cx="5616731" cy="432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89BCDB-A0CC-B54C-ECE2-9EFE4F58B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47" y="6300000"/>
            <a:ext cx="114854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1428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, one column text and multi-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48D23-1962-FEDB-743A-3ADF408AD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47" y="1548000"/>
            <a:ext cx="114854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411" y="1799997"/>
            <a:ext cx="5616368" cy="864003"/>
          </a:xfrm>
        </p:spPr>
        <p:txBody>
          <a:bodyPr/>
          <a:lstStyle>
            <a:lvl1pPr>
              <a:defRPr b="0">
                <a:latin typeface="Public Sans SemiBold" pitchFamily="2" charset="0"/>
              </a:defRPr>
            </a:lvl1pPr>
          </a:lstStyle>
          <a:p>
            <a:pPr lvl="0"/>
            <a:r>
              <a:rPr lang="en-AU" noProof="0" dirty="0"/>
              <a:t>Subheading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411" y="2879999"/>
            <a:ext cx="5616368" cy="3239999"/>
          </a:xfrm>
        </p:spPr>
        <p:txBody>
          <a:bodyPr numCol="1" spcCol="18000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811" y="1799996"/>
            <a:ext cx="5616731" cy="432000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E2A9009-B980-F33D-351A-CB3398BF3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47" y="6300000"/>
            <a:ext cx="114854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80FCE-1988-2F0C-DC0A-CD7B9BE7D3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490088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, one column text and multi-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48D23-1962-FEDB-743A-3ADF408AD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47" y="1548000"/>
            <a:ext cx="114854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411" y="1799997"/>
            <a:ext cx="5616368" cy="864003"/>
          </a:xfrm>
        </p:spPr>
        <p:txBody>
          <a:bodyPr/>
          <a:lstStyle>
            <a:lvl1pPr>
              <a:defRPr b="0">
                <a:latin typeface="Public Sans SemiBold" pitchFamily="2" charset="0"/>
              </a:defRPr>
            </a:lvl1pPr>
          </a:lstStyle>
          <a:p>
            <a:pPr lvl="0"/>
            <a:r>
              <a:rPr lang="en-AU" noProof="0"/>
              <a:t>Subheading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411" y="2879999"/>
            <a:ext cx="5616368" cy="3239999"/>
          </a:xfrm>
        </p:spPr>
        <p:txBody>
          <a:bodyPr numCol="1" spcCol="18000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811" y="1799996"/>
            <a:ext cx="5616731" cy="432000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E2A9009-B980-F33D-351A-CB3398BF3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47" y="6300000"/>
            <a:ext cx="114854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80FCE-1988-2F0C-DC0A-CD7B9BE7D3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4900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, two column text and multi-cont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2A044-8498-3E9C-8FB1-4B20BF2C2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47" y="1548000"/>
            <a:ext cx="114854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410" y="1799997"/>
            <a:ext cx="7560985" cy="864003"/>
          </a:xfrm>
        </p:spPr>
        <p:txBody>
          <a:bodyPr/>
          <a:lstStyle>
            <a:lvl1pPr>
              <a:defRPr b="0">
                <a:latin typeface="Public Sans SemiBold" pitchFamily="2" charset="0"/>
              </a:defRPr>
            </a:lvl1pPr>
          </a:lstStyle>
          <a:p>
            <a:pPr lvl="0"/>
            <a:r>
              <a:rPr lang="en-AU" noProof="0" dirty="0"/>
              <a:t>Subheading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410" y="2879999"/>
            <a:ext cx="7560985" cy="3239999"/>
          </a:xfrm>
        </p:spPr>
        <p:txBody>
          <a:bodyPr numCol="2" spcCol="180000"/>
          <a:lstStyle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73065" y="1799996"/>
            <a:ext cx="3672478" cy="432000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E2A9009-B980-F33D-351A-CB3398BF3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47" y="6300000"/>
            <a:ext cx="114854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80FCE-1988-2F0C-DC0A-CD7B9BE7D3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844489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, two column text and multi-cont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2A044-8498-3E9C-8FB1-4B20BF2C2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47" y="1548000"/>
            <a:ext cx="114854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410" y="1799997"/>
            <a:ext cx="7560985" cy="864003"/>
          </a:xfrm>
        </p:spPr>
        <p:txBody>
          <a:bodyPr/>
          <a:lstStyle>
            <a:lvl1pPr>
              <a:defRPr b="0">
                <a:latin typeface="Public Sans SemiBold" pitchFamily="2" charset="0"/>
              </a:defRPr>
            </a:lvl1pPr>
          </a:lstStyle>
          <a:p>
            <a:pPr lvl="0"/>
            <a:r>
              <a:rPr lang="en-AU" noProof="0"/>
              <a:t>Subheading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410" y="2879999"/>
            <a:ext cx="7560985" cy="3239999"/>
          </a:xfrm>
        </p:spPr>
        <p:txBody>
          <a:bodyPr numCol="2" spcCol="180000"/>
          <a:lstStyle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73065" y="1799996"/>
            <a:ext cx="3672478" cy="432000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E2A9009-B980-F33D-351A-CB3398BF3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47" y="6300000"/>
            <a:ext cx="114854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80FCE-1988-2F0C-DC0A-CD7B9BE7D3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4448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box, three column text and multi-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7E4088-15FF-8FE1-4EE3-915A705BF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CEE26C-693E-448A-A669-8893AB2AB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47" y="1548000"/>
            <a:ext cx="114854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33874E0E-52BE-422A-8D25-EB76C690AF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410" y="1800000"/>
            <a:ext cx="8533110" cy="8640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Public Sans SemiBold" pitchFamily="2" charset="0"/>
              </a:defRPr>
            </a:lvl1pPr>
          </a:lstStyle>
          <a:p>
            <a:pPr lvl="0"/>
            <a:r>
              <a:rPr lang="en-AU" noProof="0" dirty="0"/>
              <a:t>Subheading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410" y="2879999"/>
            <a:ext cx="8533111" cy="3204002"/>
          </a:xfrm>
        </p:spPr>
        <p:txBody>
          <a:bodyPr numCol="3" spcCol="180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D8D4F95-9C64-4F83-948A-83B53417504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073745" y="1800226"/>
            <a:ext cx="2735618" cy="428377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25F63D-D41C-489E-A63F-1C32BB79A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47" y="6300000"/>
            <a:ext cx="114854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7311204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box, three column text and multi-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7E4088-15FF-8FE1-4EE3-915A705BF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CEE26C-693E-448A-A669-8893AB2AB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47" y="1548000"/>
            <a:ext cx="114854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33874E0E-52BE-422A-8D25-EB76C690AF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410" y="1800000"/>
            <a:ext cx="8533110" cy="8640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Public Sans SemiBold" pitchFamily="2" charset="0"/>
              </a:defRPr>
            </a:lvl1pPr>
          </a:lstStyle>
          <a:p>
            <a:pPr lvl="0"/>
            <a:r>
              <a:rPr lang="en-AU" noProof="0"/>
              <a:t>Subheading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410" y="2879999"/>
            <a:ext cx="8533111" cy="3204002"/>
          </a:xfrm>
        </p:spPr>
        <p:txBody>
          <a:bodyPr numCol="3" spcCol="180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D8D4F95-9C64-4F83-948A-83B53417504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073745" y="1800226"/>
            <a:ext cx="2735618" cy="428377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25F63D-D41C-489E-A63F-1C32BB79A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47" y="6300000"/>
            <a:ext cx="114854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3112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multi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45A3A4-C916-02CF-411A-DF8992EDA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A01239-4425-4D06-9E14-E14F3426FB3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7" y="1548000"/>
            <a:ext cx="5616731" cy="4680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AU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91318D-3683-472A-A0D1-0589B053F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7633" y="1548000"/>
            <a:ext cx="56839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5839C8C2-80E2-46DE-BF7F-C7411ABD35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6812" y="1728000"/>
            <a:ext cx="5628731" cy="900000"/>
          </a:xfrm>
        </p:spPr>
        <p:txBody>
          <a:bodyPr anchor="t" anchorCtr="0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AU" noProof="0" dirty="0"/>
              <a:t>Caption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F43CC2C-E436-4916-8505-D07C84AB9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6812" y="2772001"/>
            <a:ext cx="5628731" cy="323999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6265F5-1D86-46C9-8A9A-0411B3E72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197633" y="6228001"/>
            <a:ext cx="568391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6E195-08D8-B578-8FC3-04019FAB28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05490237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multi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45A3A4-C916-02CF-411A-DF8992EDA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A01239-4425-4D06-9E14-E14F3426FB3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7" y="1548000"/>
            <a:ext cx="5616731" cy="4680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AU" noProof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91318D-3683-472A-A0D1-0589B053F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7633" y="1548000"/>
            <a:ext cx="56839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5839C8C2-80E2-46DE-BF7F-C7411ABD35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6812" y="1728000"/>
            <a:ext cx="5628731" cy="900000"/>
          </a:xfrm>
        </p:spPr>
        <p:txBody>
          <a:bodyPr anchor="t" anchorCtr="0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AU" noProof="0"/>
              <a:t>Caption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F43CC2C-E436-4916-8505-D07C84AB9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6812" y="2772001"/>
            <a:ext cx="5628731" cy="323999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6265F5-1D86-46C9-8A9A-0411B3E72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197633" y="6228001"/>
            <a:ext cx="568391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6E195-08D8-B578-8FC3-04019FAB28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5490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multi-content with small multi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45A3A4-C916-02CF-411A-DF8992EDA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8448747-626A-46AB-BEF5-520A55297EDC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360047" y="1548000"/>
            <a:ext cx="7560985" cy="467999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73064" y="1548000"/>
            <a:ext cx="37084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6D3B884-3085-43E9-B731-851596D892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73065" y="1800001"/>
            <a:ext cx="3672478" cy="323999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73065" y="5219998"/>
            <a:ext cx="3672478" cy="90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AU" noProof="0" dirty="0"/>
              <a:t>Caption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5E9072-3A33-4C6D-A549-4A012107B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73064" y="6227998"/>
            <a:ext cx="3708483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6E195-08D8-B578-8FC3-04019FAB28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319058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multi-content with small multi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45A3A4-C916-02CF-411A-DF8992EDA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8448747-626A-46AB-BEF5-520A55297EDC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360047" y="1548000"/>
            <a:ext cx="7560985" cy="467999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73064" y="1548000"/>
            <a:ext cx="37084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6D3B884-3085-43E9-B731-851596D892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73065" y="1800001"/>
            <a:ext cx="3672478" cy="323999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73065" y="5219998"/>
            <a:ext cx="3672478" cy="90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AU" noProof="0"/>
              <a:t>Caption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5E9072-3A33-4C6D-A549-4A012107B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73064" y="6227998"/>
            <a:ext cx="3708483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6E195-08D8-B578-8FC3-04019FAB28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31905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multi-content with two small multi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937FAD-09C4-B9AC-E0F8-D88B1E980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47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1491CDD6-AF2B-7135-AE3A-404BB16DE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70" y="360000"/>
            <a:ext cx="10081313" cy="1008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E6C549F-1F7B-41DD-ADF0-64B0D51DDAAB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538971" y="1800001"/>
            <a:ext cx="6229909" cy="45352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948905" y="1728000"/>
            <a:ext cx="0" cy="46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8927" y="1800000"/>
            <a:ext cx="4716611" cy="19799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AE65C04-84EB-4031-88C3-1FA3B7C76EF5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7128927" y="3924000"/>
            <a:ext cx="4716611" cy="19799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EAFF04E-EED2-4901-9136-39CEC8DFA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8927" y="6048000"/>
            <a:ext cx="4716614" cy="288000"/>
          </a:xfrm>
        </p:spPr>
        <p:txBody>
          <a:bodyPr anchor="b" anchorCtr="0">
            <a:normAutofit/>
          </a:bodyPr>
          <a:lstStyle>
            <a:lvl1pPr>
              <a:defRPr sz="1200">
                <a:latin typeface="+mn-lt"/>
              </a:defRPr>
            </a:lvl1pPr>
          </a:lstStyle>
          <a:p>
            <a:pPr lvl="0"/>
            <a:r>
              <a:rPr lang="en-AU" noProof="0"/>
              <a:t>Caption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D6739-5371-B762-58B3-DA849DE6A7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31048445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multi-content with two small multi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937FAD-09C4-B9AC-E0F8-D88B1E980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47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1491CDD6-AF2B-7135-AE3A-404BB16DE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70" y="360000"/>
            <a:ext cx="10081313" cy="1008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E6C549F-1F7B-41DD-ADF0-64B0D51DDAAB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538971" y="1800001"/>
            <a:ext cx="6229909" cy="45352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948905" y="1728000"/>
            <a:ext cx="0" cy="46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8927" y="1800000"/>
            <a:ext cx="4716611" cy="19799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AE65C04-84EB-4031-88C3-1FA3B7C76EF5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7128927" y="3924000"/>
            <a:ext cx="4716611" cy="19799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EAFF04E-EED2-4901-9136-39CEC8DFA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8927" y="6048000"/>
            <a:ext cx="4716614" cy="288000"/>
          </a:xfrm>
        </p:spPr>
        <p:txBody>
          <a:bodyPr anchor="b" anchorCtr="0">
            <a:normAutofit/>
          </a:bodyPr>
          <a:lstStyle>
            <a:lvl1pPr>
              <a:defRPr sz="1200">
                <a:latin typeface="+mn-lt"/>
              </a:defRPr>
            </a:lvl1pPr>
          </a:lstStyle>
          <a:p>
            <a:pPr lvl="0"/>
            <a:r>
              <a:rPr lang="en-AU" noProof="0"/>
              <a:t>Caption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D6739-5371-B762-58B3-DA849DE6A7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10484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 with suppor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E96714-DAB5-89E1-9A49-F9D9F3DE0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47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A5F073A6-78DC-D556-A6E7-C245EAE45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70" y="360000"/>
            <a:ext cx="10081313" cy="1008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D7E1CAC4-88FF-4E85-8A37-9D1F4A8514E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39820" y="1547999"/>
            <a:ext cx="7560985" cy="3888000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AU" noProof="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D3768AF-49AB-464E-9DF6-68376B8AC3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9820" y="5544000"/>
            <a:ext cx="7560985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0">
                <a:latin typeface="Public Sans SemiBold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29163" y="3276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hart Placeholder 17">
            <a:extLst>
              <a:ext uri="{FF2B5EF4-FFF2-40B4-BE49-F238E27FC236}">
                <a16:creationId xmlns:a16="http://schemas.microsoft.com/office/drawing/2014/main" id="{0F4F51DE-C82F-4C69-9901-7D4EF2CBE8D4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109186" y="3276001"/>
            <a:ext cx="2736356" cy="2159999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AU" noProof="0" dirty="0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A94C0C8-30F5-4B00-BC99-C6DFC381A6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09187" y="5544000"/>
            <a:ext cx="2736355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lang="en-AU" sz="1800" b="0" kern="1200" noProof="0" dirty="0">
                <a:solidFill>
                  <a:schemeClr val="tx1"/>
                </a:solidFill>
                <a:latin typeface="Public Sans SemiBold" pitchFamily="2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AU" noProof="0" dirty="0"/>
              <a:t>Click to edit text styles</a:t>
            </a:r>
          </a:p>
          <a:p>
            <a:pPr lvl="1"/>
            <a:r>
              <a:rPr lang="en-AU" noProof="0" dirty="0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38D5-1269-AD49-5ECE-E3F740C2007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0377023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 with suppor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E96714-DAB5-89E1-9A49-F9D9F3DE0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47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A5F073A6-78DC-D556-A6E7-C245EAE45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70" y="360000"/>
            <a:ext cx="10081313" cy="1008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D7E1CAC4-88FF-4E85-8A37-9D1F4A8514E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39820" y="1547999"/>
            <a:ext cx="7560985" cy="3888000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AU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D3768AF-49AB-464E-9DF6-68376B8AC3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9820" y="5544000"/>
            <a:ext cx="7560985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0">
                <a:latin typeface="Public Sans SemiBold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29163" y="3276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hart Placeholder 17">
            <a:extLst>
              <a:ext uri="{FF2B5EF4-FFF2-40B4-BE49-F238E27FC236}">
                <a16:creationId xmlns:a16="http://schemas.microsoft.com/office/drawing/2014/main" id="{0F4F51DE-C82F-4C69-9901-7D4EF2CBE8D4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109186" y="3276001"/>
            <a:ext cx="2736356" cy="2159999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AU" noProof="0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A94C0C8-30F5-4B00-BC99-C6DFC381A6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09187" y="5544000"/>
            <a:ext cx="2736355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lang="en-AU" sz="1800" b="0" kern="1200" noProof="0" dirty="0">
                <a:solidFill>
                  <a:schemeClr val="tx1"/>
                </a:solidFill>
                <a:latin typeface="Public Sans SemiBold" pitchFamily="2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AU" noProof="0"/>
              <a:t>Click to edit text styles</a:t>
            </a:r>
          </a:p>
          <a:p>
            <a:pPr lvl="1"/>
            <a:r>
              <a:rPr lang="en-AU" noProof="0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38D5-1269-AD49-5ECE-E3F740C2007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03770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multi-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ED457-3C24-5974-7940-E92CE3CEE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0612CD-1BF1-42B5-8546-A674A0B86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47" y="1548000"/>
            <a:ext cx="114854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046" y="1800000"/>
            <a:ext cx="5400703" cy="4320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44840" y="1800000"/>
            <a:ext cx="5400703" cy="4320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AADAD-B302-2C54-28BE-DE627A151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47" y="6228000"/>
            <a:ext cx="114854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0920B-AC4B-0EAF-B89F-B7D5904691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7377942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multi-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ED457-3C24-5974-7940-E92CE3CEE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0612CD-1BF1-42B5-8546-A674A0B86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47" y="1548000"/>
            <a:ext cx="114854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046" y="1800000"/>
            <a:ext cx="5400703" cy="4320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44840" y="1800000"/>
            <a:ext cx="5400703" cy="4320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AADAD-B302-2C54-28BE-DE627A151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47" y="6228000"/>
            <a:ext cx="114854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0920B-AC4B-0EAF-B89F-B7D5904691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37794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7624692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7624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8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350520" y="1862455"/>
            <a:ext cx="3721735" cy="1365250"/>
          </a:xfrm>
          <a:prstGeom prst="rect">
            <a:avLst/>
          </a:prstGeom>
          <a:noFill/>
          <a:ln w="18415" cmpd="sng">
            <a:solidFill>
              <a:srgbClr val="002563"/>
            </a:solidFill>
            <a:prstDash val="solid"/>
          </a:ln>
        </p:spPr>
        <p:txBody>
          <a:bodyPr vert="horz" lIns="0" tIns="372745" rIns="0" bIns="0" anchor="t"/>
          <a:lstStyle/>
          <a:p>
            <a:pPr marL="0" marR="0" indent="0" algn="ctr">
              <a:lnSpc>
                <a:spcPts val="1500"/>
              </a:lnSpc>
              <a:spcAft>
                <a:spcPts val="3000"/>
              </a:spcAft>
            </a:pPr>
            <a:r>
              <a:rPr lang="en-US" sz="1300" spc="0">
                <a:solidFill>
                  <a:srgbClr val="21272B"/>
                </a:solidFill>
                <a:latin typeface="Public Sans Light" panose="02020603050405020304" pitchFamily="2"/>
              </a:rPr>
              <a:t>The application, Grant Funding Agreement </a:t>
            </a:r>
            <a:br/>
            <a:r>
              <a:rPr lang="en-US" sz="1300" spc="0">
                <a:solidFill>
                  <a:srgbClr val="21272B"/>
                </a:solidFill>
                <a:latin typeface="Public Sans Light" panose="02020603050405020304" pitchFamily="2"/>
              </a:rPr>
              <a:t>and acquittal for the grant will be managed </a:t>
            </a:r>
            <a:br/>
            <a:r>
              <a:rPr lang="en-US" sz="1300" spc="0">
                <a:solidFill>
                  <a:srgbClr val="21272B"/>
                </a:solidFill>
                <a:latin typeface="Public Sans Light" panose="02020603050405020304" pitchFamily="2"/>
              </a:rPr>
              <a:t>using SmartyGrants and DocuSign.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4224655" y="1862455"/>
            <a:ext cx="3721735" cy="1365250"/>
          </a:xfrm>
          <a:prstGeom prst="rect">
            <a:avLst/>
          </a:prstGeom>
          <a:noFill/>
          <a:ln w="18415" cmpd="sng">
            <a:solidFill>
              <a:srgbClr val="002563"/>
            </a:solidFill>
            <a:prstDash val="solid"/>
          </a:ln>
        </p:spPr>
        <p:txBody>
          <a:bodyPr vert="horz" lIns="0" tIns="372745" rIns="0" bIns="0" anchor="t"/>
          <a:lstStyle/>
          <a:p>
            <a:pPr marL="0" marR="0" indent="0" algn="ctr">
              <a:lnSpc>
                <a:spcPts val="1500"/>
              </a:lnSpc>
              <a:spcAft>
                <a:spcPts val="3000"/>
              </a:spcAft>
            </a:pPr>
            <a:r>
              <a:rPr lang="en-US" sz="1300" spc="0">
                <a:solidFill>
                  <a:srgbClr val="21272B"/>
                </a:solidFill>
                <a:latin typeface="Public Sans Light" panose="02020603050405020304" pitchFamily="2"/>
              </a:rPr>
              <a:t>Successful applicants are required to </a:t>
            </a:r>
            <a:br/>
            <a:r>
              <a:rPr lang="en-US" sz="1300" spc="0">
                <a:solidFill>
                  <a:srgbClr val="21272B"/>
                </a:solidFill>
                <a:latin typeface="Public Sans Light" panose="02020603050405020304" pitchFamily="2"/>
              </a:rPr>
              <a:t>return the signed Grant Funding </a:t>
            </a:r>
            <a:br/>
            <a:r>
              <a:rPr lang="en-US" sz="1300" spc="0">
                <a:solidFill>
                  <a:srgbClr val="21272B"/>
                </a:solidFill>
                <a:latin typeface="Public Sans Light" panose="02020603050405020304" pitchFamily="2"/>
              </a:rPr>
              <a:t>Agreement </a:t>
            </a:r>
            <a:r>
              <a:rPr lang="en-US" sz="1400" b="1" spc="0">
                <a:solidFill>
                  <a:srgbClr val="21272B"/>
                </a:solidFill>
                <a:latin typeface="Public Sans Light" panose="02020603050405020304" pitchFamily="2"/>
              </a:rPr>
              <a:t>within two weeks of receipt.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8098790" y="1862455"/>
            <a:ext cx="3721735" cy="1365250"/>
          </a:xfrm>
          <a:prstGeom prst="rect">
            <a:avLst/>
          </a:prstGeom>
          <a:noFill/>
          <a:ln w="18415" cmpd="sng">
            <a:solidFill>
              <a:srgbClr val="002563"/>
            </a:solidFill>
            <a:prstDash val="solid"/>
          </a:ln>
        </p:spPr>
        <p:txBody>
          <a:bodyPr vert="horz" lIns="0" tIns="469900" rIns="0" bIns="0" anchor="t"/>
          <a:lstStyle/>
          <a:p>
            <a:pPr marL="0" marR="0" indent="0" algn="ctr">
              <a:lnSpc>
                <a:spcPts val="1500"/>
              </a:lnSpc>
              <a:spcAft>
                <a:spcPts val="3720"/>
              </a:spcAft>
            </a:pPr>
            <a:r>
              <a:rPr lang="en-US" sz="1300" spc="0">
                <a:solidFill>
                  <a:srgbClr val="21272B"/>
                </a:solidFill>
                <a:latin typeface="Public Sans Light" panose="02020603050405020304" pitchFamily="2"/>
              </a:rPr>
              <a:t>Agreements can only be signed by </a:t>
            </a:r>
            <a:br/>
            <a:r>
              <a:rPr lang="en-US" sz="1300" spc="0">
                <a:solidFill>
                  <a:srgbClr val="21272B"/>
                </a:solidFill>
                <a:latin typeface="Public Sans Light" panose="02020603050405020304" pitchFamily="2"/>
              </a:rPr>
              <a:t>authorised officers of your organisation.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350520" y="3380105"/>
            <a:ext cx="3721735" cy="1365885"/>
          </a:xfrm>
          <a:prstGeom prst="rect">
            <a:avLst/>
          </a:prstGeom>
          <a:noFill/>
          <a:ln w="18415" cmpd="sng">
            <a:solidFill>
              <a:srgbClr val="002563"/>
            </a:solidFill>
            <a:prstDash val="solid"/>
          </a:ln>
        </p:spPr>
        <p:txBody>
          <a:bodyPr vert="horz" lIns="0" tIns="187960" rIns="0" bIns="0" anchor="t"/>
          <a:lstStyle/>
          <a:p>
            <a:pPr marL="0" marR="0" indent="0" algn="ctr">
              <a:lnSpc>
                <a:spcPts val="1500"/>
              </a:lnSpc>
              <a:spcAft>
                <a:spcPts val="1555"/>
              </a:spcAft>
            </a:pPr>
            <a:r>
              <a:rPr lang="en-US" sz="1400" spc="0">
                <a:solidFill>
                  <a:srgbClr val="21272B"/>
                </a:solidFill>
                <a:latin typeface="Public Sans Light" panose="02020603050405020304" pitchFamily="2"/>
              </a:rPr>
              <a:t>It is the applicants’ responsibility to </a:t>
            </a:r>
            <a:br/>
            <a:r>
              <a:rPr lang="en-US" sz="1300" spc="0">
                <a:solidFill>
                  <a:srgbClr val="21272B"/>
                </a:solidFill>
                <a:latin typeface="Public Sans Light" panose="02020603050405020304" pitchFamily="2"/>
              </a:rPr>
              <a:t>carefully read the terms and conditions of </a:t>
            </a:r>
            <a:br/>
            <a:r>
              <a:rPr lang="en-US" sz="1300" spc="0">
                <a:solidFill>
                  <a:srgbClr val="21272B"/>
                </a:solidFill>
                <a:latin typeface="Public Sans Light" panose="02020603050405020304" pitchFamily="2"/>
              </a:rPr>
              <a:t>the Grant Funding Agreement, and to sign </a:t>
            </a:r>
            <a:br/>
            <a:r>
              <a:rPr lang="en-US" sz="1300" spc="0">
                <a:solidFill>
                  <a:srgbClr val="21272B"/>
                </a:solidFill>
                <a:latin typeface="Public Sans Light" panose="02020603050405020304" pitchFamily="2"/>
              </a:rPr>
              <a:t>the Agreement using the correct </a:t>
            </a:r>
            <a:br/>
            <a:r>
              <a:rPr lang="en-US" sz="1300" spc="0">
                <a:solidFill>
                  <a:srgbClr val="21272B"/>
                </a:solidFill>
                <a:latin typeface="Public Sans Light" panose="02020603050405020304" pitchFamily="2"/>
              </a:rPr>
              <a:t>authorised signatories.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4224655" y="3380105"/>
            <a:ext cx="3721735" cy="1365885"/>
          </a:xfrm>
          <a:prstGeom prst="rect">
            <a:avLst/>
          </a:prstGeom>
          <a:noFill/>
          <a:ln w="18415" cmpd="sng">
            <a:solidFill>
              <a:srgbClr val="002563"/>
            </a:solidFill>
            <a:prstDash val="solid"/>
          </a:ln>
        </p:spPr>
        <p:txBody>
          <a:bodyPr vert="horz" lIns="0" tIns="375920" rIns="0" bIns="0" anchor="t"/>
          <a:lstStyle/>
          <a:p>
            <a:pPr marL="0" marR="0" indent="0" algn="ctr">
              <a:lnSpc>
                <a:spcPts val="1500"/>
              </a:lnSpc>
              <a:spcAft>
                <a:spcPts val="3045"/>
              </a:spcAft>
            </a:pPr>
            <a:r>
              <a:rPr lang="en-US" sz="1300" spc="0">
                <a:solidFill>
                  <a:srgbClr val="21272B"/>
                </a:solidFill>
                <a:latin typeface="Public Sans Light" panose="02020603050405020304" pitchFamily="2"/>
              </a:rPr>
              <a:t>Once we receive your signed Grant Funding </a:t>
            </a:r>
            <a:br/>
            <a:r>
              <a:rPr lang="en-US" sz="1300" spc="0">
                <a:solidFill>
                  <a:srgbClr val="21272B"/>
                </a:solidFill>
                <a:latin typeface="Public Sans Light" panose="02020603050405020304" pitchFamily="2"/>
              </a:rPr>
              <a:t>Agreement, DCJ will countersign the </a:t>
            </a:r>
            <a:br/>
            <a:r>
              <a:rPr lang="en-US" sz="1300" spc="0">
                <a:solidFill>
                  <a:srgbClr val="21272B"/>
                </a:solidFill>
                <a:latin typeface="Public Sans Light" panose="02020603050405020304" pitchFamily="2"/>
              </a:rPr>
              <a:t>agreement and return to you by email.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8098790" y="3380105"/>
            <a:ext cx="3721735" cy="1365885"/>
          </a:xfrm>
          <a:prstGeom prst="rect">
            <a:avLst/>
          </a:prstGeom>
          <a:noFill/>
          <a:ln w="18415" cmpd="sng">
            <a:solidFill>
              <a:srgbClr val="002563"/>
            </a:solidFill>
            <a:prstDash val="solid"/>
          </a:ln>
        </p:spPr>
        <p:txBody>
          <a:bodyPr vert="horz" lIns="0" tIns="150495" rIns="0" bIns="0" anchor="t"/>
          <a:lstStyle/>
          <a:p>
            <a:pPr marL="0" marR="0" indent="0" algn="ctr">
              <a:lnSpc>
                <a:spcPts val="1500"/>
              </a:lnSpc>
              <a:spcAft>
                <a:spcPts val="0"/>
              </a:spcAft>
            </a:pPr>
            <a:r>
              <a:rPr lang="en-US" sz="1300" spc="0">
                <a:solidFill>
                  <a:srgbClr val="21272B"/>
                </a:solidFill>
                <a:latin typeface="Public Sans Light" panose="02020603050405020304" pitchFamily="2"/>
              </a:rPr>
              <a:t>Any variations to the Grant Funding </a:t>
            </a:r>
            <a:br/>
            <a:r>
              <a:rPr lang="en-US" sz="1300" spc="0">
                <a:solidFill>
                  <a:srgbClr val="21272B"/>
                </a:solidFill>
                <a:latin typeface="Public Sans Light" panose="02020603050405020304" pitchFamily="2"/>
              </a:rPr>
              <a:t>Agreement </a:t>
            </a:r>
            <a:r>
              <a:rPr lang="en-US" sz="1400" b="1" spc="0">
                <a:solidFill>
                  <a:srgbClr val="21272B"/>
                </a:solidFill>
                <a:latin typeface="Public Sans Light" panose="02020603050405020304" pitchFamily="2"/>
              </a:rPr>
              <a:t>must </a:t>
            </a:r>
            <a:r>
              <a:rPr lang="en-US" sz="1300" spc="0">
                <a:solidFill>
                  <a:srgbClr val="21272B"/>
                </a:solidFill>
                <a:latin typeface="Public Sans Light" panose="02020603050405020304" pitchFamily="2"/>
              </a:rPr>
              <a:t>be formally requested and </a:t>
            </a:r>
            <a:br/>
            <a:r>
              <a:rPr lang="en-US" sz="1300" spc="0">
                <a:solidFill>
                  <a:srgbClr val="21272B"/>
                </a:solidFill>
                <a:latin typeface="Public Sans Light" panose="02020603050405020304" pitchFamily="2"/>
              </a:rPr>
              <a:t>approved in writing. </a:t>
            </a:r>
          </a:p>
          <a:p>
            <a:pPr marL="0" marR="0" indent="0" algn="ctr">
              <a:lnSpc>
                <a:spcPts val="1500"/>
              </a:lnSpc>
              <a:spcBef>
                <a:spcPts val="580"/>
              </a:spcBef>
              <a:spcAft>
                <a:spcPts val="1270"/>
              </a:spcAft>
            </a:pPr>
            <a:r>
              <a:rPr lang="en-US" sz="1300" spc="0">
                <a:solidFill>
                  <a:srgbClr val="21272B"/>
                </a:solidFill>
                <a:latin typeface="Public Sans Light" panose="02020603050405020304" pitchFamily="2"/>
              </a:rPr>
              <a:t>Failure to do so may result in the </a:t>
            </a:r>
            <a:br/>
            <a:r>
              <a:rPr lang="en-US" sz="1300" spc="0">
                <a:solidFill>
                  <a:srgbClr val="21272B"/>
                </a:solidFill>
                <a:latin typeface="Public Sans Light" panose="02020603050405020304" pitchFamily="2"/>
              </a:rPr>
              <a:t>withdrawal of the grant offer.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263525" y="6489700"/>
            <a:ext cx="11658600" cy="215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5560" rIns="0" bIns="0" anchor="t"/>
          <a:lstStyle/>
          <a:p>
            <a:pPr marL="0" marR="22860" indent="0" algn="r">
              <a:lnSpc>
                <a:spcPts val="1400"/>
              </a:lnSpc>
              <a:spcAft>
                <a:spcPts val="0"/>
              </a:spcAft>
            </a:pPr>
            <a:r>
              <a:rPr lang="en-US" sz="1200" spc="185">
                <a:solidFill>
                  <a:srgbClr val="21272B"/>
                </a:solidFill>
                <a:latin typeface="Public Sans Light" panose="02020603050405020304" pitchFamily="2"/>
              </a:rPr>
              <a:t>18 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42890945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2890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1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413375" y="1724025"/>
            <a:ext cx="5727700" cy="46920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842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2000" spc="-15">
                <a:solidFill>
                  <a:srgbClr val="21272B"/>
                </a:solidFill>
                <a:latin typeface="Public Sans Light" panose="02020603050405020304" pitchFamily="2"/>
              </a:rPr>
              <a:t>For further information and before you start your </a:t>
            </a:r>
          </a:p>
          <a:p>
            <a:pPr marL="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0">
                <a:solidFill>
                  <a:srgbClr val="21272B"/>
                </a:solidFill>
                <a:latin typeface="Public Sans Light" panose="02020603050405020304" pitchFamily="2"/>
              </a:rPr>
              <a:t>application, please review: </a:t>
            </a:r>
          </a:p>
          <a:p>
            <a:pPr marL="0" marR="0" indent="731520" algn="l">
              <a:lnSpc>
                <a:spcPts val="2800"/>
              </a:lnSpc>
              <a:spcBef>
                <a:spcPts val="6230"/>
              </a:spcBef>
              <a:spcAft>
                <a:spcPts val="0"/>
              </a:spcAft>
              <a:buFont typeface="Public Sans Light"/>
              <a:buAutoNum type="arabicPeriod"/>
            </a:pPr>
            <a:r>
              <a:rPr lang="en-US" sz="2350" b="1" u="sng" spc="5">
                <a:solidFill>
                  <a:srgbClr val="0000FF"/>
                </a:solidFill>
                <a:latin typeface="Public Sans Light" panose="02020603050405020304" pitchFamily="2"/>
              </a:rPr>
              <a:t>Grant Program Guidelines</a:t>
            </a:r>
          </a:p>
          <a:p>
            <a:pPr marL="0" marR="0" indent="731520" algn="l">
              <a:lnSpc>
                <a:spcPts val="2800"/>
              </a:lnSpc>
              <a:spcBef>
                <a:spcPts val="1000"/>
              </a:spcBef>
              <a:spcAft>
                <a:spcPts val="19265"/>
              </a:spcAft>
              <a:buFont typeface="Public Sans Light"/>
              <a:buAutoNum type="arabicPeriod"/>
            </a:pPr>
            <a:r>
              <a:rPr lang="en-US" sz="2350" b="1" u="sng" spc="-5">
                <a:solidFill>
                  <a:srgbClr val="0000FF"/>
                </a:solidFill>
                <a:latin typeface="Public Sans Light" panose="02020603050405020304" pitchFamily="2"/>
              </a:rPr>
              <a:t>Frequently Asked Questions (FAQs)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11664950" y="6480175"/>
            <a:ext cx="130810" cy="1155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900"/>
              </a:lnSpc>
              <a:spcAft>
                <a:spcPts val="0"/>
              </a:spcAft>
            </a:pPr>
            <a:r>
              <a:rPr lang="en-US" sz="1200" spc="-240">
                <a:solidFill>
                  <a:srgbClr val="21272B"/>
                </a:solidFill>
                <a:latin typeface="Public Sans Light" panose="02020603050405020304" pitchFamily="2"/>
              </a:rPr>
              <a:t>21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2193589" cy="40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C68BAF8-335C-4258-8970-34792D0D6F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46" y="360001"/>
            <a:ext cx="11449492" cy="134974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AU" noProof="0" dirty="0"/>
              <a:t>Click to edit presentation 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35775FC-5688-48DB-BC37-D315FF46A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47" y="2304000"/>
            <a:ext cx="8533111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08BF7407-D084-495E-9244-24241CFB7D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47" y="2448001"/>
            <a:ext cx="8533110" cy="79083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Public Sans SemiBold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 dirty="0"/>
              <a:t>Click to edit presentation subtitle</a:t>
            </a:r>
          </a:p>
          <a:p>
            <a:pPr lvl="1"/>
            <a:r>
              <a:rPr lang="en-AU" noProof="0" dirty="0"/>
              <a:t>Date Month Year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66BD58B-B38C-4744-B38D-8569C0941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3182" y="2304000"/>
            <a:ext cx="273635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E1C27BB4-5285-4407-B0C8-6E513FF2F5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73182" y="2448001"/>
            <a:ext cx="2736356" cy="79083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0">
                <a:solidFill>
                  <a:schemeClr val="bg1"/>
                </a:solidFill>
                <a:latin typeface="Public Sans SemiBold" pitchFamily="2" charset="0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 dirty="0"/>
              <a:t>Presenter name</a:t>
            </a:r>
          </a:p>
          <a:p>
            <a:pPr lvl="1"/>
            <a:r>
              <a:rPr lang="en-AU" noProof="0" dirty="0"/>
              <a:t>Presenter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4032001"/>
            <a:ext cx="12193589" cy="11144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CBB58239-EFE3-4428-B99A-7DBA403440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7" y="5747125"/>
            <a:ext cx="8533110" cy="684000"/>
          </a:xfrm>
        </p:spPr>
        <p:txBody>
          <a:bodyPr anchor="b" anchorCtr="0">
            <a:noAutofit/>
          </a:bodyPr>
          <a:lstStyle>
            <a:lvl1pPr>
              <a:spcAft>
                <a:spcPts val="0"/>
              </a:spcAft>
              <a:defRPr sz="1200" b="0">
                <a:solidFill>
                  <a:schemeClr val="accent1"/>
                </a:solidFill>
                <a:latin typeface="Public Sans SemiBold" pitchFamily="2" charset="0"/>
              </a:defRPr>
            </a:lvl1pPr>
            <a:lvl2pPr>
              <a:spcAft>
                <a:spcPts val="0"/>
              </a:spcAft>
              <a:defRPr sz="1600">
                <a:solidFill>
                  <a:schemeClr val="accent1"/>
                </a:solidFill>
                <a:latin typeface="+mn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 dirty="0"/>
              <a:t>Descriptor</a:t>
            </a:r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662" y="5745601"/>
            <a:ext cx="630082" cy="68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334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2193589" cy="40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C68BAF8-335C-4258-8970-34792D0D6F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46" y="360001"/>
            <a:ext cx="11449492" cy="134974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AU" noProof="0"/>
              <a:t>Click to edit presentation 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35775FC-5688-48DB-BC37-D315FF46A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47" y="2304000"/>
            <a:ext cx="8533111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08BF7407-D084-495E-9244-24241CFB7D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47" y="2448001"/>
            <a:ext cx="8533110" cy="79083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Public Sans SemiBold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/>
              <a:t>Click to edit presentation subtitle</a:t>
            </a:r>
          </a:p>
          <a:p>
            <a:pPr lvl="1"/>
            <a:r>
              <a:rPr lang="en-AU" noProof="0"/>
              <a:t>Date Month Year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66BD58B-B38C-4744-B38D-8569C0941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3182" y="2304000"/>
            <a:ext cx="273635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E1C27BB4-5285-4407-B0C8-6E513FF2F5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73182" y="2448001"/>
            <a:ext cx="2736356" cy="79083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0">
                <a:solidFill>
                  <a:schemeClr val="bg1"/>
                </a:solidFill>
                <a:latin typeface="Public Sans SemiBold" pitchFamily="2" charset="0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/>
              <a:t>Presenter name</a:t>
            </a:r>
          </a:p>
          <a:p>
            <a:pPr lvl="1"/>
            <a:r>
              <a:rPr lang="en-AU" noProof="0"/>
              <a:t>Presenter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4032001"/>
            <a:ext cx="12193589" cy="11144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CBB58239-EFE3-4428-B99A-7DBA403440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7" y="5747125"/>
            <a:ext cx="8533110" cy="684000"/>
          </a:xfrm>
        </p:spPr>
        <p:txBody>
          <a:bodyPr anchor="b" anchorCtr="0">
            <a:noAutofit/>
          </a:bodyPr>
          <a:lstStyle>
            <a:lvl1pPr>
              <a:spcAft>
                <a:spcPts val="0"/>
              </a:spcAft>
              <a:defRPr sz="1200" b="0">
                <a:solidFill>
                  <a:schemeClr val="accent1"/>
                </a:solidFill>
                <a:latin typeface="Public Sans SemiBold" pitchFamily="2" charset="0"/>
              </a:defRPr>
            </a:lvl1pPr>
            <a:lvl2pPr>
              <a:spcAft>
                <a:spcPts val="0"/>
              </a:spcAft>
              <a:defRPr sz="1600">
                <a:solidFill>
                  <a:schemeClr val="accent1"/>
                </a:solidFill>
                <a:latin typeface="+mn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/>
              <a:t>Descriptor</a:t>
            </a:r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662" y="5745601"/>
            <a:ext cx="630082" cy="68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33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65ADF2A8-47EE-4D17-8518-3D05FEA4E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7" y="359999"/>
            <a:ext cx="8533110" cy="684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200" b="0">
                <a:solidFill>
                  <a:schemeClr val="accent1"/>
                </a:solidFill>
                <a:latin typeface="Public Sans SemiBold" pitchFamily="2" charset="0"/>
              </a:defRPr>
            </a:lvl1pPr>
            <a:lvl2pPr>
              <a:spcAft>
                <a:spcPts val="0"/>
              </a:spcAft>
              <a:defRPr sz="1600">
                <a:solidFill>
                  <a:schemeClr val="accent1"/>
                </a:solidFill>
                <a:latin typeface="+mn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 dirty="0"/>
              <a:t>Descriptor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46" y="1152000"/>
            <a:ext cx="10729397" cy="134974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AU" noProof="0" dirty="0"/>
              <a:t>Click to edit presentation title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7648A08-5B3C-42A6-9590-4BC5F17E7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47" y="2520000"/>
            <a:ext cx="8926457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BF07D59F-E0C1-496D-B5E1-DB3993CA19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47" y="2663999"/>
            <a:ext cx="8533110" cy="612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0">
                <a:solidFill>
                  <a:schemeClr val="accent1"/>
                </a:solidFill>
                <a:latin typeface="Public Sans SemiBold" pitchFamily="2" charset="0"/>
              </a:defRPr>
            </a:lvl1pPr>
            <a:lvl2pPr>
              <a:spcAft>
                <a:spcPts val="0"/>
              </a:spcAft>
              <a:defRPr sz="1800" b="0">
                <a:solidFill>
                  <a:schemeClr val="accent1"/>
                </a:solidFill>
                <a:latin typeface="+mn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 dirty="0"/>
              <a:t>Click to edit presentation subtitle</a:t>
            </a:r>
          </a:p>
          <a:p>
            <a:pPr lvl="1"/>
            <a:r>
              <a:rPr lang="en-AU" noProof="0" dirty="0"/>
              <a:t>Date Month Year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AA6E147-BBBD-42B7-9ABA-CE600499F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3182" y="2520000"/>
            <a:ext cx="2736356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73182" y="2663999"/>
            <a:ext cx="2760359" cy="612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0">
                <a:solidFill>
                  <a:schemeClr val="accent1"/>
                </a:solidFill>
                <a:latin typeface="Public Sans SemiBold" pitchFamily="2" charset="0"/>
              </a:defRPr>
            </a:lvl1pPr>
            <a:lvl2pPr>
              <a:spcAft>
                <a:spcPts val="0"/>
              </a:spcAft>
              <a:defRPr sz="1800" b="0">
                <a:solidFill>
                  <a:schemeClr val="accent1"/>
                </a:solidFill>
                <a:latin typeface="+mn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 dirty="0"/>
              <a:t>Presenter name</a:t>
            </a:r>
          </a:p>
          <a:p>
            <a:pPr lvl="1"/>
            <a:r>
              <a:rPr lang="en-AU" noProof="0" dirty="0"/>
              <a:t>Presenter 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2230DC-8362-49DE-9881-F1BC5AE57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3419999"/>
            <a:ext cx="12193589" cy="17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E539D3-6197-444D-842C-D461CF9E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5148261"/>
            <a:ext cx="12193589" cy="11334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AU" dirty="0">
              <a:solidFill>
                <a:schemeClr val="accent3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364DA7F-1F00-455F-8DA5-2D6BADE80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281738"/>
            <a:ext cx="12193589" cy="5762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EA9E3A1F-B35C-4BB3-828B-62FFD64CE6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3419999"/>
            <a:ext cx="12193589" cy="3438000"/>
          </a:xfrm>
        </p:spPr>
        <p:txBody>
          <a:bodyPr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15215287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65ADF2A8-47EE-4D17-8518-3D05FEA4E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7" y="359999"/>
            <a:ext cx="8533110" cy="684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200" b="0">
                <a:solidFill>
                  <a:schemeClr val="accent1"/>
                </a:solidFill>
                <a:latin typeface="Public Sans SemiBold" pitchFamily="2" charset="0"/>
              </a:defRPr>
            </a:lvl1pPr>
            <a:lvl2pPr>
              <a:spcAft>
                <a:spcPts val="0"/>
              </a:spcAft>
              <a:defRPr sz="1600">
                <a:solidFill>
                  <a:schemeClr val="accent1"/>
                </a:solidFill>
                <a:latin typeface="+mn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/>
              <a:t>Descriptor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46" y="1152000"/>
            <a:ext cx="10729397" cy="134974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AU" noProof="0"/>
              <a:t>Click to edit presentation title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7648A08-5B3C-42A6-9590-4BC5F17E7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47" y="2520000"/>
            <a:ext cx="8926457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BF07D59F-E0C1-496D-B5E1-DB3993CA19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47" y="2663999"/>
            <a:ext cx="8533110" cy="612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0">
                <a:solidFill>
                  <a:schemeClr val="accent1"/>
                </a:solidFill>
                <a:latin typeface="Public Sans SemiBold" pitchFamily="2" charset="0"/>
              </a:defRPr>
            </a:lvl1pPr>
            <a:lvl2pPr>
              <a:spcAft>
                <a:spcPts val="0"/>
              </a:spcAft>
              <a:defRPr sz="1800" b="0">
                <a:solidFill>
                  <a:schemeClr val="accent1"/>
                </a:solidFill>
                <a:latin typeface="+mn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/>
              <a:t>Click to edit presentation subtitle</a:t>
            </a:r>
          </a:p>
          <a:p>
            <a:pPr lvl="1"/>
            <a:r>
              <a:rPr lang="en-AU" noProof="0"/>
              <a:t>Date Month Year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AA6E147-BBBD-42B7-9ABA-CE600499F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3182" y="2520000"/>
            <a:ext cx="2736356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73182" y="2663999"/>
            <a:ext cx="2760359" cy="612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0">
                <a:solidFill>
                  <a:schemeClr val="accent1"/>
                </a:solidFill>
                <a:latin typeface="Public Sans SemiBold" pitchFamily="2" charset="0"/>
              </a:defRPr>
            </a:lvl1pPr>
            <a:lvl2pPr>
              <a:spcAft>
                <a:spcPts val="0"/>
              </a:spcAft>
              <a:defRPr sz="1800" b="0">
                <a:solidFill>
                  <a:schemeClr val="accent1"/>
                </a:solidFill>
                <a:latin typeface="+mn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/>
              <a:t>Presenter name</a:t>
            </a:r>
          </a:p>
          <a:p>
            <a:pPr lvl="1"/>
            <a:r>
              <a:rPr lang="en-AU" noProof="0"/>
              <a:t>Presenter 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2230DC-8362-49DE-9881-F1BC5AE57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3419999"/>
            <a:ext cx="12193589" cy="17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E539D3-6197-444D-842C-D461CF9E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5148261"/>
            <a:ext cx="12193589" cy="11334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364DA7F-1F00-455F-8DA5-2D6BADE80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281738"/>
            <a:ext cx="12193589" cy="5762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EA9E3A1F-B35C-4BB3-828B-62FFD64CE6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3419999"/>
            <a:ext cx="12193589" cy="3438000"/>
          </a:xfrm>
        </p:spPr>
        <p:txBody>
          <a:bodyPr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15215287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015FA7-CA1E-4E0E-B0CD-345D53738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0603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20689F-7778-4772-A061-7606945D2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399" y="0"/>
            <a:ext cx="100813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AU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DF86A80-8584-4C6D-B246-F9DF6975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92572" y="360000"/>
            <a:ext cx="0" cy="601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4A88B380-785F-4929-A251-FF36DB84C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594" y="359999"/>
            <a:ext cx="6192807" cy="684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200" b="0">
                <a:solidFill>
                  <a:schemeClr val="accent1"/>
                </a:solidFill>
                <a:latin typeface="Public Sans SemiBold" pitchFamily="2" charset="0"/>
              </a:defRPr>
            </a:lvl1pPr>
            <a:lvl2pPr>
              <a:spcAft>
                <a:spcPts val="0"/>
              </a:spcAft>
              <a:defRPr sz="1600">
                <a:solidFill>
                  <a:schemeClr val="accent1"/>
                </a:solidFill>
                <a:latin typeface="+mn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 dirty="0"/>
              <a:t>Descriptor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9D8C782-9AA5-4F84-947F-AAFB8EA314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595" y="1152000"/>
            <a:ext cx="6192807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AU" noProof="0" dirty="0"/>
              <a:t>Click to edit presentation title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535593CA-BA91-4187-930C-8C07C260D8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595" y="4032000"/>
            <a:ext cx="6192807" cy="684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0">
                <a:solidFill>
                  <a:schemeClr val="accent1"/>
                </a:solidFill>
                <a:latin typeface="Public Sans SemiBold" pitchFamily="2" charset="0"/>
              </a:defRPr>
            </a:lvl1pPr>
            <a:lvl2pPr>
              <a:spcAft>
                <a:spcPts val="0"/>
              </a:spcAft>
              <a:defRPr sz="1600">
                <a:solidFill>
                  <a:schemeClr val="accent1"/>
                </a:solidFill>
                <a:latin typeface="+mn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 dirty="0"/>
              <a:t>Click to edit presentation 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594" y="5148000"/>
            <a:ext cx="6192807" cy="684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accent1"/>
                </a:solidFill>
                <a:latin typeface="Public Sans SemiBold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accent1"/>
                </a:solidFill>
                <a:latin typeface="+mn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 dirty="0"/>
              <a:t>Presenter name</a:t>
            </a:r>
          </a:p>
          <a:p>
            <a:pPr lvl="1"/>
            <a:r>
              <a:rPr lang="en-AU" noProof="0" dirty="0"/>
              <a:t>Presenter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594" y="6012000"/>
            <a:ext cx="6192807" cy="360000"/>
          </a:xfrm>
        </p:spPr>
        <p:txBody>
          <a:bodyPr anchor="b">
            <a:noAutofit/>
          </a:bodyPr>
          <a:lstStyle>
            <a:lvl1pPr algn="l">
              <a:spcAft>
                <a:spcPts val="0"/>
              </a:spcAft>
              <a:defRPr sz="14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 dirty="0"/>
              <a:t>Date Month Year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6853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37688980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015FA7-CA1E-4E0E-B0CD-345D53738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0603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20689F-7778-4772-A061-7606945D2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399" y="0"/>
            <a:ext cx="100813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AU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DF86A80-8584-4C6D-B246-F9DF6975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92572" y="360000"/>
            <a:ext cx="0" cy="601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4A88B380-785F-4929-A251-FF36DB84C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594" y="359999"/>
            <a:ext cx="6192807" cy="684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200" b="0">
                <a:solidFill>
                  <a:schemeClr val="accent1"/>
                </a:solidFill>
                <a:latin typeface="Public Sans SemiBold" pitchFamily="2" charset="0"/>
              </a:defRPr>
            </a:lvl1pPr>
            <a:lvl2pPr>
              <a:spcAft>
                <a:spcPts val="0"/>
              </a:spcAft>
              <a:defRPr sz="1600">
                <a:solidFill>
                  <a:schemeClr val="accent1"/>
                </a:solidFill>
                <a:latin typeface="+mn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/>
              <a:t>Descriptor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9D8C782-9AA5-4F84-947F-AAFB8EA314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595" y="1152000"/>
            <a:ext cx="6192807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AU" noProof="0"/>
              <a:t>Click to edit presentation title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535593CA-BA91-4187-930C-8C07C260D8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595" y="4032000"/>
            <a:ext cx="6192807" cy="684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0">
                <a:solidFill>
                  <a:schemeClr val="accent1"/>
                </a:solidFill>
                <a:latin typeface="Public Sans SemiBold" pitchFamily="2" charset="0"/>
              </a:defRPr>
            </a:lvl1pPr>
            <a:lvl2pPr>
              <a:spcAft>
                <a:spcPts val="0"/>
              </a:spcAft>
              <a:defRPr sz="1600">
                <a:solidFill>
                  <a:schemeClr val="accent1"/>
                </a:solidFill>
                <a:latin typeface="+mn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/>
              <a:t>Click to edit presentation 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594" y="5148000"/>
            <a:ext cx="6192807" cy="684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accent1"/>
                </a:solidFill>
                <a:latin typeface="Public Sans SemiBold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accent1"/>
                </a:solidFill>
                <a:latin typeface="+mn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/>
              <a:t>Presenter name</a:t>
            </a:r>
          </a:p>
          <a:p>
            <a:pPr lvl="1"/>
            <a:r>
              <a:rPr lang="en-AU" noProof="0"/>
              <a:t>Presenter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594" y="6012000"/>
            <a:ext cx="6192807" cy="360000"/>
          </a:xfrm>
        </p:spPr>
        <p:txBody>
          <a:bodyPr anchor="b">
            <a:noAutofit/>
          </a:bodyPr>
          <a:lstStyle>
            <a:lvl1pPr algn="l">
              <a:spcAft>
                <a:spcPts val="0"/>
              </a:spcAft>
              <a:defRPr sz="14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/>
              <a:t>Date Month Year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6853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3768898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015FA7-CA1E-4E0E-B0CD-345D53738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13540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A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20689F-7778-4772-A061-7606945D2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35409" y="0"/>
            <a:ext cx="201626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90FC2B86-80A0-4EDE-BC1F-D41CF9C0B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7" y="360000"/>
            <a:ext cx="5400703" cy="684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200" b="0">
                <a:solidFill>
                  <a:schemeClr val="bg1"/>
                </a:solidFill>
                <a:latin typeface="Public Sans SemiBold" pitchFamily="2" charset="0"/>
              </a:defRPr>
            </a:lvl1pPr>
            <a:lvl2pPr>
              <a:spcAft>
                <a:spcPts val="0"/>
              </a:spcAft>
              <a:defRPr sz="1600">
                <a:solidFill>
                  <a:schemeClr val="accent1"/>
                </a:solidFill>
                <a:latin typeface="+mn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 dirty="0"/>
              <a:t>Descriptor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9975CB4-437D-4935-B463-D9466467F4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47" y="1152000"/>
            <a:ext cx="5400703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AU" noProof="0" dirty="0"/>
              <a:t>Click to edit presentation title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25AA79D1-E767-4316-BF8E-3A79D7A669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47" y="4032000"/>
            <a:ext cx="5400703" cy="684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Public Sans SemiBold" pitchFamily="2" charset="0"/>
              </a:defRPr>
            </a:lvl1pPr>
            <a:lvl2pPr>
              <a:spcAft>
                <a:spcPts val="0"/>
              </a:spcAft>
              <a:defRPr sz="1600">
                <a:solidFill>
                  <a:schemeClr val="accent1"/>
                </a:solidFill>
                <a:latin typeface="+mn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 dirty="0"/>
              <a:t>Click to edit presentation 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047" y="5148000"/>
            <a:ext cx="5400703" cy="684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Public Sans SemiBold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 dirty="0"/>
              <a:t>Presenter name</a:t>
            </a:r>
          </a:p>
          <a:p>
            <a:pPr lvl="1"/>
            <a:r>
              <a:rPr lang="en-AU" noProof="0" dirty="0"/>
              <a:t>Presenter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47" y="6084000"/>
            <a:ext cx="5400703" cy="360000"/>
          </a:xfrm>
        </p:spPr>
        <p:txBody>
          <a:bodyPr anchor="b">
            <a:noAutofit/>
          </a:bodyPr>
          <a:lstStyle>
            <a:lvl1pPr algn="l">
              <a:spcAft>
                <a:spcPts val="0"/>
              </a:spcAft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 dirty="0"/>
              <a:t>Date Month Year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84792" y="0"/>
            <a:ext cx="3060399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27825981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015FA7-CA1E-4E0E-B0CD-345D53738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13540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20689F-7778-4772-A061-7606945D2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35409" y="0"/>
            <a:ext cx="201626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90FC2B86-80A0-4EDE-BC1F-D41CF9C0B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7" y="360000"/>
            <a:ext cx="5400703" cy="684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200" b="0">
                <a:solidFill>
                  <a:schemeClr val="bg1"/>
                </a:solidFill>
                <a:latin typeface="Public Sans SemiBold" pitchFamily="2" charset="0"/>
              </a:defRPr>
            </a:lvl1pPr>
            <a:lvl2pPr>
              <a:spcAft>
                <a:spcPts val="0"/>
              </a:spcAft>
              <a:defRPr sz="1600">
                <a:solidFill>
                  <a:schemeClr val="accent1"/>
                </a:solidFill>
                <a:latin typeface="+mn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/>
              <a:t>Descriptor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9975CB4-437D-4935-B463-D9466467F4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47" y="1152000"/>
            <a:ext cx="5400703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AU" noProof="0"/>
              <a:t>Click to edit presentation title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25AA79D1-E767-4316-BF8E-3A79D7A669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47" y="4032000"/>
            <a:ext cx="5400703" cy="684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Public Sans SemiBold" pitchFamily="2" charset="0"/>
              </a:defRPr>
            </a:lvl1pPr>
            <a:lvl2pPr>
              <a:spcAft>
                <a:spcPts val="0"/>
              </a:spcAft>
              <a:defRPr sz="1600">
                <a:solidFill>
                  <a:schemeClr val="accent1"/>
                </a:solidFill>
                <a:latin typeface="+mn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/>
              <a:t>Click to edit presentation 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047" y="5148000"/>
            <a:ext cx="5400703" cy="684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Public Sans SemiBold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/>
              <a:t>Presenter name</a:t>
            </a:r>
          </a:p>
          <a:p>
            <a:pPr lvl="1"/>
            <a:r>
              <a:rPr lang="en-AU" noProof="0"/>
              <a:t>Presenter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47" y="6084000"/>
            <a:ext cx="5400703" cy="360000"/>
          </a:xfrm>
        </p:spPr>
        <p:txBody>
          <a:bodyPr anchor="b">
            <a:noAutofit/>
          </a:bodyPr>
          <a:lstStyle>
            <a:lvl1pPr algn="l">
              <a:spcAft>
                <a:spcPts val="0"/>
              </a:spcAft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/>
              <a:t>Date Month Year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84792" y="0"/>
            <a:ext cx="3060399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27825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005139-C098-2BAF-1D2B-4D4D8D493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420F865-F864-49C9-ADB1-BAF2D9EDE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47" y="1548000"/>
            <a:ext cx="1148549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409" y="1908001"/>
            <a:ext cx="11485134" cy="4391999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noProof="0"/>
              <a:t>Click icon to add table</a:t>
            </a:r>
            <a:endParaRPr lang="en-AU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A8057-F61F-CB11-BD7F-686904EB0E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8585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005139-C098-2BAF-1D2B-4D4D8D493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420F865-F864-49C9-ADB1-BAF2D9EDE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47" y="1548000"/>
            <a:ext cx="1148549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409" y="1908001"/>
            <a:ext cx="11485134" cy="4391999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noProof="0"/>
              <a:t>Click icon to add table</a:t>
            </a:r>
            <a:endParaRPr lang="en-AU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A8057-F61F-CB11-BD7F-686904EB0E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585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30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9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Relationship Id="rId27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70.xml"/><Relationship Id="rId18" Type="http://schemas.openxmlformats.org/officeDocument/2006/relationships/slideLayout" Target="../slideLayouts/slideLayout220.xml"/><Relationship Id="rId26" Type="http://schemas.openxmlformats.org/officeDocument/2006/relationships/slideLayout" Target="../slideLayouts/slideLayout300.xml"/><Relationship Id="rId3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60.xml"/><Relationship Id="rId17" Type="http://schemas.openxmlformats.org/officeDocument/2006/relationships/slideLayout" Target="../slideLayouts/slideLayout210.xml"/><Relationship Id="rId25" Type="http://schemas.openxmlformats.org/officeDocument/2006/relationships/slideLayout" Target="../slideLayouts/slideLayout290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200.xml"/><Relationship Id="rId20" Type="http://schemas.openxmlformats.org/officeDocument/2006/relationships/slideLayout" Target="../slideLayouts/slideLayout240.xml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50.xml"/><Relationship Id="rId24" Type="http://schemas.openxmlformats.org/officeDocument/2006/relationships/slideLayout" Target="../slideLayouts/slideLayout280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90.xml"/><Relationship Id="rId23" Type="http://schemas.openxmlformats.org/officeDocument/2006/relationships/slideLayout" Target="../slideLayouts/slideLayout270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40.xml"/><Relationship Id="rId19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80.xml"/><Relationship Id="rId22" Type="http://schemas.openxmlformats.org/officeDocument/2006/relationships/slideLayout" Target="../slideLayouts/slideLayout260.xml"/><Relationship Id="rId27" Type="http://schemas.openxmlformats.org/officeDocument/2006/relationships/theme" Target="../theme/theme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4" r:id="rId2"/>
    <p:sldLayoutId id="2147483666" r:id="rId3"/>
    <p:sldLayoutId id="2147483669" r:id="rId4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47" y="360000"/>
            <a:ext cx="10081313" cy="10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pic>
        <p:nvPicPr>
          <p:cNvPr id="8" name="Picture 7" descr="NSW Government logo">
            <a:extLst>
              <a:ext uri="{FF2B5EF4-FFF2-40B4-BE49-F238E27FC236}">
                <a16:creationId xmlns:a16="http://schemas.microsoft.com/office/drawing/2014/main" id="{CCBF5FED-71CD-4122-8BE4-CA4C03A99224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15461" y="360321"/>
            <a:ext cx="630082" cy="6848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47" y="1620000"/>
            <a:ext cx="11485496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5449" y="6516000"/>
            <a:ext cx="720094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0A01DC5-1685-4615-8240-15192985C6A2}" type="slidenum">
              <a:rPr lang="en-AU" noProof="0" smtClean="0"/>
              <a:pPr/>
              <a:t>‹#›</a:t>
            </a:fld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111712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18000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Times New Roman" panose="02020603050405020304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47" y="360000"/>
            <a:ext cx="10081313" cy="10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pic>
        <p:nvPicPr>
          <p:cNvPr id="8" name="Picture 7" descr="NSW Government logo">
            <a:extLst>
              <a:ext uri="{FF2B5EF4-FFF2-40B4-BE49-F238E27FC236}">
                <a16:creationId xmlns:a16="http://schemas.microsoft.com/office/drawing/2014/main" id="{CCBF5FED-71CD-4122-8BE4-CA4C03A99224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15461" y="360321"/>
            <a:ext cx="630082" cy="6848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47" y="1620000"/>
            <a:ext cx="11485496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5449" y="6516000"/>
            <a:ext cx="720094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0A01DC5-1685-4615-8240-15192985C6A2}" type="slidenum">
              <a:rPr lang="en-AU" noProof="0" smtClean="0"/>
              <a:pPr/>
              <a:t>‹#›</a:t>
            </a:fld>
            <a:endParaRPr lang="en-AU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8AFF8C-6EAC-4301-9800-49DD3EDD3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623272" y="14626"/>
            <a:ext cx="2545291" cy="5539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3681" marR="0" lvl="0" indent="-163681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 IN DESKTOP APP</a:t>
            </a:r>
          </a:p>
          <a:p>
            <a:pPr marL="163681" marR="0" lvl="0" indent="-163681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will enable full functionality of the template.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A SLIDE STYLE FROM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 tab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Slide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layout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layout goes awry, select Reset</a:t>
            </a: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are 5 levels of formatted text available.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move between text  levels using the increase/decrease button on the menu above.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SLIDE BACKGROUND/COLOUR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Background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colour from palette 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or Texture Fill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image 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IMAGE IN SHAPE OR ON PAGE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 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Picture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your image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icon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the new image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REPOSITION IMAGE WITHIN SHAPE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Format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Crop button dropdown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fit the whole image inside select FIT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use only a portion select FILL then crop, move or resize image to show properly within shape.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ADD/CHANGE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Menu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Header &amp;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Tick to activate/Untick to remove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497C0B-0C24-4334-9150-A2D01FE29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23272" y="1682950"/>
            <a:ext cx="633054" cy="21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2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18000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Times New Roman" panose="02020603050405020304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dcj.nsw.gov.au/service-providers/working-with-us/contract-management-policies-resources/subcontracting.html" TargetMode="Externa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4.jp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hyperlink" Target="mailto:GrantDesignandSupport@dcj.nsw.gov.au" TargetMode="Externa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1.jpg"/><Relationship Id="rId7" Type="http://schemas.openxmlformats.org/officeDocument/2006/relationships/image" Target="../media/image2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emf"/><Relationship Id="rId5" Type="http://schemas.openxmlformats.org/officeDocument/2006/relationships/hyperlink" Target="mailto:DFSVprimaryprevention@dcj.nsw.gov.au" TargetMode="Externa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80.png"/><Relationship Id="rId3" Type="http://schemas.openxmlformats.org/officeDocument/2006/relationships/slide" Target="slide50.xml"/><Relationship Id="rId7" Type="http://schemas.openxmlformats.org/officeDocument/2006/relationships/image" Target="../media/image60.png"/><Relationship Id="rId12" Type="http://schemas.openxmlformats.org/officeDocument/2006/relationships/slide" Target="slide180.xml"/><Relationship Id="rId2" Type="http://schemas.openxmlformats.org/officeDocument/2006/relationships/image" Target="../media/image4.png"/><Relationship Id="rId16" Type="http://schemas.openxmlformats.org/officeDocument/2006/relationships/image" Target="../media/image90.png"/><Relationship Id="rId1" Type="http://schemas.openxmlformats.org/officeDocument/2006/relationships/slideLayout" Target="../slideLayouts/slideLayout30.xml"/><Relationship Id="rId6" Type="http://schemas.openxmlformats.org/officeDocument/2006/relationships/slide" Target="slide80.xml"/><Relationship Id="rId11" Type="http://schemas.openxmlformats.org/officeDocument/2006/relationships/image" Target="../media/image7.png"/><Relationship Id="rId5" Type="http://schemas.openxmlformats.org/officeDocument/2006/relationships/image" Target="../media/image5.png"/><Relationship Id="rId15" Type="http://schemas.openxmlformats.org/officeDocument/2006/relationships/slide" Target="slide220.xml"/><Relationship Id="rId10" Type="http://schemas.openxmlformats.org/officeDocument/2006/relationships/image" Target="../media/image70.png"/><Relationship Id="rId4" Type="http://schemas.openxmlformats.org/officeDocument/2006/relationships/image" Target="../media/image50.png"/><Relationship Id="rId9" Type="http://schemas.openxmlformats.org/officeDocument/2006/relationships/slide" Target="slide130.xml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DFSVprimaryprevention@dcj.nsw.gov.au" TargetMode="External"/><Relationship Id="rId1" Type="http://schemas.openxmlformats.org/officeDocument/2006/relationships/slideLayout" Target="../slideLayouts/slideLayout3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mailto:DFSVprimaryprevention@dcj.nsw.gov.au" TargetMode="External"/><Relationship Id="rId1" Type="http://schemas.openxmlformats.org/officeDocument/2006/relationships/slideLayout" Target="../slideLayouts/slideLayout30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cj.nsw.gov.au/documents/service-providers/grants/primary-prevention-multi-year-partnership-grant-program-guidelines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3.png"/><Relationship Id="rId5" Type="http://schemas.openxmlformats.org/officeDocument/2006/relationships/hyperlink" Target="https://dcj.nsw.gov.au/service-providers/grants/grants-open/nsw-primary-prevention-multi-year-partnerships-grant-program.html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C6920A-D770-4FB0-9D9C-1BFABB6DF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46" y="1329871"/>
            <a:ext cx="10810874" cy="651329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AU" sz="3050" b="1" dirty="0"/>
              <a:t>Primary Prevention Multi-Year Partnership Grant Program</a:t>
            </a:r>
            <a:endParaRPr lang="en-AU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0FC803-15B7-4B3C-83D6-4CC9065882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8523" y="2602049"/>
            <a:ext cx="3090447" cy="612000"/>
          </a:xfrm>
        </p:spPr>
        <p:txBody>
          <a:bodyPr/>
          <a:lstStyle/>
          <a:p>
            <a:r>
              <a:rPr lang="en-AU" dirty="0"/>
              <a:t>Information Session</a:t>
            </a:r>
          </a:p>
          <a:p>
            <a:r>
              <a:rPr lang="en-AU" dirty="0">
                <a:latin typeface="+mn-lt"/>
              </a:rPr>
              <a:t>Monday 16 December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C04B12-FE88-4E05-902A-5308B6961E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046" y="2602049"/>
            <a:ext cx="4138095" cy="612000"/>
          </a:xfrm>
        </p:spPr>
        <p:txBody>
          <a:bodyPr/>
          <a:lstStyle/>
          <a:p>
            <a:r>
              <a:rPr lang="en-AU" dirty="0"/>
              <a:t>Primary Prevention</a:t>
            </a:r>
          </a:p>
          <a:p>
            <a:r>
              <a:rPr lang="en-AU" dirty="0">
                <a:latin typeface="+mn-lt"/>
              </a:rPr>
              <a:t>Women, Family and Community Safety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2440" y="1950720"/>
            <a:ext cx="10698480" cy="3796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endParaRPr lang="en-AU" sz="2400" dirty="0"/>
          </a:p>
        </p:txBody>
      </p:sp>
      <p:pic>
        <p:nvPicPr>
          <p:cNvPr id="1026" name="Picture 2" descr="Three images of groups of people gathering, working, and playing sport together.  ">
            <a:extLst>
              <a:ext uri="{FF2B5EF4-FFF2-40B4-BE49-F238E27FC236}">
                <a16:creationId xmlns:a16="http://schemas.microsoft.com/office/drawing/2014/main" id="{DCD7A98D-0DE1-9EDB-A7D9-73D59569A5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0" b="32070"/>
          <a:stretch/>
        </p:blipFill>
        <p:spPr bwMode="auto">
          <a:xfrm>
            <a:off x="0" y="3429000"/>
            <a:ext cx="1219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275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05746B-D1B0-DF91-8330-9641800B2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10</a:t>
            </a:fld>
            <a:endParaRPr lang="en-AU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2D67DF-24B2-2BC3-512D-4E64314F4F9C}"/>
              </a:ext>
            </a:extLst>
          </p:cNvPr>
          <p:cNvSpPr/>
          <p:nvPr/>
        </p:nvSpPr>
        <p:spPr>
          <a:xfrm>
            <a:off x="609598" y="378691"/>
            <a:ext cx="9861177" cy="1145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en-AU" sz="3600" dirty="0">
                <a:solidFill>
                  <a:schemeClr val="tx1"/>
                </a:solidFill>
              </a:rPr>
              <a:t>Application Process – Two-Stage Approach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B459EE2-1928-4C29-69F1-CFC9CCB482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0527133"/>
              </p:ext>
            </p:extLst>
          </p:nvPr>
        </p:nvGraphicFramePr>
        <p:xfrm>
          <a:off x="-1889665" y="1524000"/>
          <a:ext cx="14859701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0936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1E90FE-653D-EAC2-258A-FB978F142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11</a:t>
            </a:fld>
            <a:endParaRPr lang="en-AU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8765CAC-8374-AF36-A0EE-257C49D362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3301006"/>
              </p:ext>
            </p:extLst>
          </p:nvPr>
        </p:nvGraphicFramePr>
        <p:xfrm>
          <a:off x="674703" y="254146"/>
          <a:ext cx="10844182" cy="472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A62ED4F-AE5D-18E9-F7AC-F7C7852068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9513236"/>
              </p:ext>
            </p:extLst>
          </p:nvPr>
        </p:nvGraphicFramePr>
        <p:xfrm>
          <a:off x="674703" y="2824580"/>
          <a:ext cx="10844182" cy="472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7752FD1-BE25-5FE5-8F3D-E5B451E0AB7D}"/>
              </a:ext>
            </a:extLst>
          </p:cNvPr>
          <p:cNvSpPr/>
          <p:nvPr/>
        </p:nvSpPr>
        <p:spPr>
          <a:xfrm>
            <a:off x="609598" y="378691"/>
            <a:ext cx="9861177" cy="1145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en-AU" sz="3600" dirty="0">
                <a:solidFill>
                  <a:schemeClr val="tx1"/>
                </a:solidFill>
              </a:rPr>
              <a:t>Assessment Process – Stage 2</a:t>
            </a:r>
          </a:p>
        </p:txBody>
      </p:sp>
    </p:spTree>
    <p:extLst>
      <p:ext uri="{BB962C8B-B14F-4D97-AF65-F5344CB8AC3E}">
        <p14:creationId xmlns:p14="http://schemas.microsoft.com/office/powerpoint/2010/main" val="3263262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444511-BEF8-EA70-4FCD-6CA33E050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12</a:t>
            </a:fld>
            <a:endParaRPr lang="en-AU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32DAAE-848C-4878-1034-1CBF8D8828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1038259"/>
              </p:ext>
            </p:extLst>
          </p:nvPr>
        </p:nvGraphicFramePr>
        <p:xfrm>
          <a:off x="518159" y="1207246"/>
          <a:ext cx="11124005" cy="5134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8F80C31-62E2-EEE7-7294-2E8AA70CD5D6}"/>
              </a:ext>
            </a:extLst>
          </p:cNvPr>
          <p:cNvSpPr/>
          <p:nvPr/>
        </p:nvSpPr>
        <p:spPr>
          <a:xfrm>
            <a:off x="609598" y="378691"/>
            <a:ext cx="9861177" cy="1145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en-AU" sz="3600" dirty="0">
                <a:solidFill>
                  <a:schemeClr val="tx1"/>
                </a:solidFill>
              </a:rPr>
              <a:t>Tips</a:t>
            </a:r>
          </a:p>
        </p:txBody>
      </p:sp>
    </p:spTree>
    <p:extLst>
      <p:ext uri="{BB962C8B-B14F-4D97-AF65-F5344CB8AC3E}">
        <p14:creationId xmlns:p14="http://schemas.microsoft.com/office/powerpoint/2010/main" val="1997418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0044" y="1923876"/>
            <a:ext cx="11276143" cy="855840"/>
          </a:xfrm>
        </p:spPr>
        <p:txBody>
          <a:bodyPr/>
          <a:lstStyle/>
          <a:p>
            <a:r>
              <a:rPr lang="en-AU" dirty="0"/>
              <a:t>What should your application include?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452E1A19-A389-B0F9-3FC6-CEC3EFB00ADB}"/>
              </a:ext>
            </a:extLst>
          </p:cNvPr>
          <p:cNvSpPr txBox="1">
            <a:spLocks/>
          </p:cNvSpPr>
          <p:nvPr/>
        </p:nvSpPr>
        <p:spPr>
          <a:xfrm>
            <a:off x="360045" y="3453856"/>
            <a:ext cx="11395269" cy="6513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AU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3050" b="1" dirty="0"/>
              <a:t>Primary Prevention Multi-Year Partnership Grant Program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811503018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5231" y="1923876"/>
            <a:ext cx="10064114" cy="855840"/>
          </a:xfrm>
        </p:spPr>
        <p:txBody>
          <a:bodyPr/>
          <a:lstStyle/>
          <a:p>
            <a:r>
              <a:rPr lang="en-AU"/>
              <a:t>What should your application include?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452E1A19-A389-B0F9-3FC6-CEC3EFB00ADB}"/>
              </a:ext>
            </a:extLst>
          </p:cNvPr>
          <p:cNvSpPr txBox="1">
            <a:spLocks/>
          </p:cNvSpPr>
          <p:nvPr/>
        </p:nvSpPr>
        <p:spPr>
          <a:xfrm>
            <a:off x="360045" y="3453856"/>
            <a:ext cx="11395269" cy="6513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AU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3050" b="1"/>
              <a:t>Primary Prevention Multi-Year Partnership Grant Program</a:t>
            </a:r>
            <a:endParaRPr lang="en-AU" sz="2400"/>
          </a:p>
        </p:txBody>
      </p:sp>
    </p:spTree>
    <p:extLst>
      <p:ext uri="{BB962C8B-B14F-4D97-AF65-F5344CB8AC3E}">
        <p14:creationId xmlns:p14="http://schemas.microsoft.com/office/powerpoint/2010/main" val="811503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3A0755-0E96-87D3-FFFB-675EC19CE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14</a:t>
            </a:fld>
            <a:endParaRPr lang="en-AU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03AC19-E7BF-383B-A92A-B0B946F7AF73}"/>
              </a:ext>
            </a:extLst>
          </p:cNvPr>
          <p:cNvSpPr/>
          <p:nvPr/>
        </p:nvSpPr>
        <p:spPr>
          <a:xfrm>
            <a:off x="609599" y="378691"/>
            <a:ext cx="8285018" cy="1145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en-AU" sz="3600" dirty="0">
                <a:solidFill>
                  <a:schemeClr val="tx1"/>
                </a:solidFill>
              </a:rPr>
              <a:t>Objectives and Expected Outcomes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B88745A-9E49-D62E-49D7-AFB19AF739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9361851"/>
              </p:ext>
            </p:extLst>
          </p:nvPr>
        </p:nvGraphicFramePr>
        <p:xfrm>
          <a:off x="-227106" y="1128897"/>
          <a:ext cx="8129059" cy="5419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3E9B2C6-91C9-BF4A-9344-909357A3A235}"/>
              </a:ext>
            </a:extLst>
          </p:cNvPr>
          <p:cNvSpPr txBox="1">
            <a:spLocks/>
          </p:cNvSpPr>
          <p:nvPr/>
        </p:nvSpPr>
        <p:spPr>
          <a:xfrm>
            <a:off x="7572187" y="2843904"/>
            <a:ext cx="3753403" cy="15798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83845" rIns="0" bIns="0" anchor="t"/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2000" i="1" dirty="0"/>
              <a:t>Your application should address how your proposed project addresses the grant objectives and expected outcomes</a:t>
            </a:r>
          </a:p>
        </p:txBody>
      </p:sp>
    </p:spTree>
    <p:extLst>
      <p:ext uri="{BB962C8B-B14F-4D97-AF65-F5344CB8AC3E}">
        <p14:creationId xmlns:p14="http://schemas.microsoft.com/office/powerpoint/2010/main" val="4230697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76A103-7739-83AC-C775-7D70E84B8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15</a:t>
            </a:fld>
            <a:endParaRPr lang="en-A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16054F-0B4F-63CB-725A-846FEC265115}"/>
              </a:ext>
            </a:extLst>
          </p:cNvPr>
          <p:cNvSpPr/>
          <p:nvPr/>
        </p:nvSpPr>
        <p:spPr>
          <a:xfrm>
            <a:off x="609599" y="378691"/>
            <a:ext cx="8285018" cy="1145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en-AU" sz="3600" dirty="0">
                <a:solidFill>
                  <a:schemeClr val="tx1"/>
                </a:solidFill>
                <a:latin typeface="+mj-lt"/>
              </a:rPr>
              <a:t>Applications must address the grant program criteria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3D25B690-9549-0378-DE75-893D9C1374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2304261"/>
              </p:ext>
            </p:extLst>
          </p:nvPr>
        </p:nvGraphicFramePr>
        <p:xfrm>
          <a:off x="609599" y="951345"/>
          <a:ext cx="11235944" cy="5419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053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6831" y="4426274"/>
            <a:ext cx="1239044" cy="1753364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1216640" y="359410"/>
            <a:ext cx="633730" cy="6858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09598" y="1452283"/>
            <a:ext cx="10911842" cy="188968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83845" rIns="0" bIns="0" anchor="t"/>
          <a:lstStyle/>
          <a:p>
            <a:pPr marL="434340" marR="0" indent="-34290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943600" algn="l"/>
              </a:tabLst>
            </a:pPr>
            <a:r>
              <a:rPr lang="en-AU" sz="2000" spc="-10" dirty="0">
                <a:solidFill>
                  <a:srgbClr val="000000"/>
                </a:solidFill>
                <a:latin typeface="Public Sans Light" panose="02020603050405020304" pitchFamily="2"/>
              </a:rPr>
              <a:t>Grant recipients must maintain current and adequate insurance appropriate to the activities/services funded under this grant to cover any liability of the grant recipient that might arise in connection with the performance of its obligations under a Grant Funding Agreement. This must include a minimum of $10 million Public Liability Insurance.</a:t>
            </a:r>
          </a:p>
          <a:p>
            <a:pPr marL="91440" marR="0" algn="l">
              <a:lnSpc>
                <a:spcPts val="2400"/>
              </a:lnSpc>
              <a:spcAft>
                <a:spcPts val="0"/>
              </a:spcAft>
              <a:tabLst>
                <a:tab pos="5943600" algn="l"/>
              </a:tabLst>
            </a:pPr>
            <a:endParaRPr lang="en-AU" sz="2000" spc="-10" dirty="0">
              <a:solidFill>
                <a:srgbClr val="000000"/>
              </a:solidFill>
              <a:latin typeface="Public Sans Light" panose="02020603050405020304" pitchFamily="2"/>
            </a:endParaRPr>
          </a:p>
          <a:p>
            <a:pPr marL="434340" marR="0" indent="-34290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943600" algn="l"/>
              </a:tabLst>
            </a:pPr>
            <a:r>
              <a:rPr lang="en-AU" sz="2000" spc="-10" dirty="0">
                <a:solidFill>
                  <a:srgbClr val="000000"/>
                </a:solidFill>
                <a:latin typeface="Public Sans Light" panose="02020603050405020304" pitchFamily="2"/>
              </a:rPr>
              <a:t>Applicants will be asked to provide a copy of all relevant insurance policies and certificates in the application form.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0888980" y="6217919"/>
            <a:ext cx="961390" cy="32003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5560" rIns="0" bIns="0" anchor="t"/>
          <a:lstStyle/>
          <a:p>
            <a:pPr marL="0" marR="45720" indent="0" algn="r">
              <a:lnSpc>
                <a:spcPts val="1400"/>
              </a:lnSpc>
              <a:spcAft>
                <a:spcPts val="0"/>
              </a:spcAft>
            </a:pPr>
            <a:r>
              <a:rPr lang="en-US" sz="1200" spc="190" dirty="0">
                <a:solidFill>
                  <a:srgbClr val="21272B"/>
                </a:solidFill>
                <a:latin typeface="Public Sans Light" panose="02020603050405020304" pitchFamily="2"/>
              </a:rPr>
              <a:t>14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3CC844-5D72-58F8-0CDA-543DB642BE01}"/>
              </a:ext>
            </a:extLst>
          </p:cNvPr>
          <p:cNvSpPr/>
          <p:nvPr/>
        </p:nvSpPr>
        <p:spPr>
          <a:xfrm>
            <a:off x="609598" y="5056094"/>
            <a:ext cx="9048378" cy="994669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>
                <a:solidFill>
                  <a:schemeClr val="tx1"/>
                </a:solidFill>
                <a:latin typeface="Public Sans" pitchFamily="2" charset="0"/>
              </a:rPr>
              <a:t>If your organisation is not covered by the appropriate insurance, you will need to approach another organisation (such as your local council or an incorporated not-for-profit) to sponsor your application so that your project will be covered under their insurance.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4B4D0F-1453-138D-1C0E-09B2A3CE03B6}"/>
              </a:ext>
            </a:extLst>
          </p:cNvPr>
          <p:cNvSpPr/>
          <p:nvPr/>
        </p:nvSpPr>
        <p:spPr>
          <a:xfrm>
            <a:off x="609598" y="378691"/>
            <a:ext cx="9861177" cy="1145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en-AU" sz="3600" dirty="0">
                <a:solidFill>
                  <a:schemeClr val="tx1"/>
                </a:solidFill>
                <a:latin typeface="Public Sans" pitchFamily="2" charset="0"/>
              </a:rPr>
              <a:t>Insurance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D333EA-B11D-0A8C-BCB2-6025A251C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17</a:t>
            </a:fld>
            <a:endParaRPr lang="en-AU" dirty="0"/>
          </a:p>
        </p:txBody>
      </p:sp>
      <p:pic>
        <p:nvPicPr>
          <p:cNvPr id="3" name="Picture 4" descr="Collaboration - Free hands and gestures icons">
            <a:extLst>
              <a:ext uri="{FF2B5EF4-FFF2-40B4-BE49-F238E27FC236}">
                <a16:creationId xmlns:a16="http://schemas.microsoft.com/office/drawing/2014/main" id="{A89F2B10-3065-71F2-6222-11E9F7095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917" y="1896133"/>
            <a:ext cx="2483765" cy="248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25B5B89-532C-8121-53B2-E46DDCA61A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0921885"/>
              </p:ext>
            </p:extLst>
          </p:nvPr>
        </p:nvGraphicFramePr>
        <p:xfrm>
          <a:off x="542132" y="820368"/>
          <a:ext cx="8189492" cy="4631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1552CC7-D033-6116-D206-71616FA4016C}"/>
              </a:ext>
            </a:extLst>
          </p:cNvPr>
          <p:cNvSpPr/>
          <p:nvPr/>
        </p:nvSpPr>
        <p:spPr>
          <a:xfrm>
            <a:off x="542131" y="5452314"/>
            <a:ext cx="10968551" cy="733514"/>
          </a:xfrm>
          <a:prstGeom prst="rect">
            <a:avLst/>
          </a:prstGeom>
          <a:noFill/>
          <a:ln w="28575">
            <a:solidFill>
              <a:schemeClr val="tx2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800" dirty="0">
                <a:solidFill>
                  <a:schemeClr val="accent1"/>
                </a:solidFill>
                <a:latin typeface="Public Sans" pitchFamily="2" charset="0"/>
              </a:rPr>
              <a:t>Fo</a:t>
            </a:r>
            <a:r>
              <a:rPr lang="en-AU" sz="1600" dirty="0">
                <a:solidFill>
                  <a:schemeClr val="accent1"/>
                </a:solidFill>
                <a:latin typeface="Public Sans" pitchFamily="2" charset="0"/>
              </a:rPr>
              <a:t>r more information about Subcontracting please refer to the Grant Program FAQs, and </a:t>
            </a:r>
            <a:r>
              <a:rPr lang="en-AU" sz="1600" dirty="0">
                <a:solidFill>
                  <a:schemeClr val="accent1"/>
                </a:solidFill>
                <a:latin typeface="Public Sans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DCJ Subcontracting Policy</a:t>
            </a:r>
            <a:r>
              <a:rPr lang="en-AU" sz="1600" dirty="0">
                <a:latin typeface="Public Sans" pitchFamily="2" charset="0"/>
              </a:rPr>
              <a:t>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D7F0AF-B34E-B148-0AE9-BBEA74D2CAD2}"/>
              </a:ext>
            </a:extLst>
          </p:cNvPr>
          <p:cNvSpPr/>
          <p:nvPr/>
        </p:nvSpPr>
        <p:spPr>
          <a:xfrm>
            <a:off x="609598" y="378691"/>
            <a:ext cx="9861177" cy="1145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en-AU" sz="3600" dirty="0">
                <a:solidFill>
                  <a:schemeClr val="tx1"/>
                </a:solidFill>
              </a:rPr>
              <a:t>Joint application (Subcontracting) </a:t>
            </a:r>
          </a:p>
        </p:txBody>
      </p:sp>
    </p:spTree>
    <p:extLst>
      <p:ext uri="{BB962C8B-B14F-4D97-AF65-F5344CB8AC3E}">
        <p14:creationId xmlns:p14="http://schemas.microsoft.com/office/powerpoint/2010/main" val="3440418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0045" y="2222640"/>
            <a:ext cx="10064114" cy="855840"/>
          </a:xfrm>
        </p:spPr>
        <p:txBody>
          <a:bodyPr/>
          <a:lstStyle/>
          <a:p>
            <a:r>
              <a:rPr lang="en-AU" dirty="0"/>
              <a:t>What happens if you’re successful?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2E6BE955-B042-9BAF-BBAE-2E470AA86397}"/>
              </a:ext>
            </a:extLst>
          </p:cNvPr>
          <p:cNvSpPr txBox="1">
            <a:spLocks/>
          </p:cNvSpPr>
          <p:nvPr/>
        </p:nvSpPr>
        <p:spPr>
          <a:xfrm>
            <a:off x="360045" y="3453856"/>
            <a:ext cx="10929277" cy="6513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AU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3050" b="1" dirty="0"/>
              <a:t>Primary Prevention Multi-Year Partnership Grant Program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070685232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2926" y="2222640"/>
            <a:ext cx="10064114" cy="855840"/>
          </a:xfrm>
        </p:spPr>
        <p:txBody>
          <a:bodyPr/>
          <a:lstStyle/>
          <a:p>
            <a:r>
              <a:rPr lang="en-AU"/>
              <a:t>What happens if you’re successful?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2E6BE955-B042-9BAF-BBAE-2E470AA86397}"/>
              </a:ext>
            </a:extLst>
          </p:cNvPr>
          <p:cNvSpPr txBox="1">
            <a:spLocks/>
          </p:cNvSpPr>
          <p:nvPr/>
        </p:nvSpPr>
        <p:spPr>
          <a:xfrm>
            <a:off x="360045" y="3453856"/>
            <a:ext cx="10929277" cy="6513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AU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3050" b="1"/>
              <a:t>Primary Prevention Multi-Year Partnership Grant Program</a:t>
            </a:r>
            <a:endParaRPr lang="en-AU" sz="2400"/>
          </a:p>
        </p:txBody>
      </p:sp>
    </p:spTree>
    <p:extLst>
      <p:ext uri="{BB962C8B-B14F-4D97-AF65-F5344CB8AC3E}">
        <p14:creationId xmlns:p14="http://schemas.microsoft.com/office/powerpoint/2010/main" val="1070685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1216640" y="359410"/>
            <a:ext cx="633730" cy="685800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11216639" y="6384287"/>
            <a:ext cx="705485" cy="28321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5560" rIns="0" bIns="0" anchor="t"/>
          <a:lstStyle/>
          <a:p>
            <a:pPr marL="0" marR="22860" indent="0" algn="r">
              <a:lnSpc>
                <a:spcPts val="1400"/>
              </a:lnSpc>
              <a:spcAft>
                <a:spcPts val="0"/>
              </a:spcAft>
            </a:pPr>
            <a:r>
              <a:rPr lang="en-US" sz="1200" spc="185" dirty="0">
                <a:solidFill>
                  <a:srgbClr val="21272B"/>
                </a:solidFill>
                <a:latin typeface="Public Sans Light" panose="02020603050405020304" pitchFamily="2"/>
              </a:rPr>
              <a:t>17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7504098-4C6C-6364-475D-7C1BD2BCD9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885704"/>
              </p:ext>
            </p:extLst>
          </p:nvPr>
        </p:nvGraphicFramePr>
        <p:xfrm>
          <a:off x="609598" y="496047"/>
          <a:ext cx="11068426" cy="5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CDCF3D9B-F4B4-FBDF-2C06-720B2F0BDF14}"/>
              </a:ext>
            </a:extLst>
          </p:cNvPr>
          <p:cNvSpPr/>
          <p:nvPr/>
        </p:nvSpPr>
        <p:spPr>
          <a:xfrm>
            <a:off x="609598" y="378691"/>
            <a:ext cx="9861177" cy="1145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en-AU" sz="3600" dirty="0">
                <a:solidFill>
                  <a:schemeClr val="tx1"/>
                </a:solidFill>
              </a:rPr>
              <a:t>Successful Applicants – Grant Funding Agreement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C7285-488E-15F4-5AC9-F974FC43E9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marR="857250" indent="0" algn="ctr">
              <a:lnSpc>
                <a:spcPts val="2700"/>
              </a:lnSpc>
              <a:spcBef>
                <a:spcPts val="3000"/>
              </a:spcBef>
              <a:spcAft>
                <a:spcPts val="0"/>
              </a:spcAft>
            </a:pPr>
            <a:r>
              <a:rPr lang="en-US" sz="2000" kern="1200" dirty="0">
                <a:latin typeface="Public Sans" pitchFamily="2" charset="0"/>
                <a:ea typeface="+mj-ea"/>
                <a:cs typeface="+mj-cs"/>
              </a:rPr>
              <a:t>I would like to acknowledge the traditional </a:t>
            </a:r>
          </a:p>
          <a:p>
            <a:pPr marL="0" marR="571500" indent="0" algn="ctr">
              <a:lnSpc>
                <a:spcPts val="27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000" kern="1200" dirty="0">
                <a:latin typeface="Public Sans" pitchFamily="2" charset="0"/>
                <a:ea typeface="+mj-ea"/>
                <a:cs typeface="+mj-cs"/>
              </a:rPr>
              <a:t>custodians of the lands we are all meeting on today. </a:t>
            </a:r>
          </a:p>
          <a:p>
            <a:pPr marL="0" marR="571500" indent="0" algn="ctr">
              <a:lnSpc>
                <a:spcPts val="2700"/>
              </a:lnSpc>
              <a:spcBef>
                <a:spcPts val="5"/>
              </a:spcBef>
              <a:spcAft>
                <a:spcPts val="0"/>
              </a:spcAft>
            </a:pPr>
            <a:endParaRPr lang="en-US" sz="2000" b="1" spc="0" dirty="0">
              <a:latin typeface="Public Sans" panose="02020603050405020304" pitchFamily="2"/>
            </a:endParaRPr>
          </a:p>
          <a:p>
            <a:pPr marL="0" marR="571500" indent="0" algn="ctr">
              <a:lnSpc>
                <a:spcPts val="27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000" kern="1200" dirty="0">
                <a:latin typeface="Public Sans" pitchFamily="2" charset="0"/>
                <a:ea typeface="+mj-ea"/>
                <a:cs typeface="+mj-cs"/>
              </a:rPr>
              <a:t>I pay my respects to Elders past, present and emerging and celebrate the diversity of Aboriginal peoples and their ongoing cultures and connections to the lands and waters of NSW. </a:t>
            </a:r>
          </a:p>
          <a:p>
            <a:pPr marL="0" marR="571500" indent="0" algn="ctr">
              <a:lnSpc>
                <a:spcPts val="2700"/>
              </a:lnSpc>
              <a:spcBef>
                <a:spcPts val="5"/>
              </a:spcBef>
              <a:spcAft>
                <a:spcPts val="0"/>
              </a:spcAft>
            </a:pPr>
            <a:endParaRPr lang="en-US" sz="2000" kern="1200" dirty="0">
              <a:latin typeface="Public Sans" pitchFamily="2" charset="0"/>
              <a:ea typeface="+mj-ea"/>
              <a:cs typeface="+mj-cs"/>
            </a:endParaRPr>
          </a:p>
          <a:p>
            <a:pPr marL="0" marR="571500" indent="0" algn="ctr">
              <a:lnSpc>
                <a:spcPts val="27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000" kern="1200" dirty="0">
                <a:latin typeface="Public Sans" pitchFamily="2" charset="0"/>
                <a:ea typeface="+mj-ea"/>
                <a:cs typeface="+mj-cs"/>
              </a:rPr>
              <a:t>I also acknowledge and pay my respects to Aboriginal and Torres Strait Islander people joining us today. </a:t>
            </a:r>
          </a:p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F536C-A889-D1B7-25DF-55E70C0225E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2</a:t>
            </a:fld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82168C-1FDB-3A91-6857-A542C4C07A93}"/>
              </a:ext>
            </a:extLst>
          </p:cNvPr>
          <p:cNvSpPr txBox="1"/>
          <p:nvPr/>
        </p:nvSpPr>
        <p:spPr>
          <a:xfrm>
            <a:off x="6096794" y="732007"/>
            <a:ext cx="45720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000" b="1" dirty="0">
                <a:solidFill>
                  <a:schemeClr val="tx1"/>
                </a:solidFill>
              </a:rPr>
              <a:t>Acknowledgment of Country </a:t>
            </a:r>
          </a:p>
        </p:txBody>
      </p:sp>
    </p:spTree>
    <p:extLst>
      <p:ext uri="{BB962C8B-B14F-4D97-AF65-F5344CB8AC3E}">
        <p14:creationId xmlns:p14="http://schemas.microsoft.com/office/powerpoint/2010/main" val="1611940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E4A2899-3C20-2562-DCDA-74EFADC2683E}"/>
              </a:ext>
            </a:extLst>
          </p:cNvPr>
          <p:cNvSpPr/>
          <p:nvPr/>
        </p:nvSpPr>
        <p:spPr>
          <a:xfrm>
            <a:off x="6612747" y="1182183"/>
            <a:ext cx="5232796" cy="518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079C4E-6217-DFDA-F0DF-59C651E8D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20</a:t>
            </a:fld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6A335-0247-E353-CAF1-ADDCC32415D0}"/>
              </a:ext>
            </a:extLst>
          </p:cNvPr>
          <p:cNvSpPr/>
          <p:nvPr/>
        </p:nvSpPr>
        <p:spPr>
          <a:xfrm>
            <a:off x="637309" y="1182255"/>
            <a:ext cx="5459485" cy="518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Any variations to the approved project scope, location and completion time frames must be formally requested and approved in writing before any related work takes place. </a:t>
            </a:r>
          </a:p>
          <a:p>
            <a:pPr algn="l"/>
            <a:endParaRPr lang="en-AU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To discuss a variation, please contact the Grants Team via email at: </a:t>
            </a:r>
            <a:r>
              <a:rPr lang="en-AU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GrantDesignandSupport@dcj.nsw.gov.au</a:t>
            </a:r>
            <a:r>
              <a:rPr lang="en-AU" dirty="0">
                <a:solidFill>
                  <a:schemeClr val="tx1"/>
                </a:solidFill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AU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chemeClr val="tx1"/>
                </a:solidFill>
              </a:rPr>
              <a:t>All funds must be spent by </a:t>
            </a:r>
            <a:r>
              <a:rPr lang="en-US" sz="1800" b="1" dirty="0">
                <a:solidFill>
                  <a:schemeClr val="tx1"/>
                </a:solidFill>
                <a:latin typeface="Public Sans Light" panose="02020603050405020304" pitchFamily="2"/>
              </a:rPr>
              <a:t>30 June 2028</a:t>
            </a:r>
            <a:endParaRPr lang="en-AU" b="1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AU" b="1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You are required to submit a final report and Acquittal in the SmartyGrants portal no later than </a:t>
            </a:r>
            <a:r>
              <a:rPr lang="en-US" sz="1800" b="1" dirty="0">
                <a:solidFill>
                  <a:schemeClr val="tx1"/>
                </a:solidFill>
                <a:latin typeface="Public Sans Light" panose="02020603050405020304" pitchFamily="2"/>
              </a:rPr>
              <a:t>30 June 2028</a:t>
            </a:r>
            <a:r>
              <a:rPr lang="en-AU" dirty="0">
                <a:solidFill>
                  <a:schemeClr val="tx1"/>
                </a:solidFill>
              </a:rPr>
              <a:t>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AU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It is a requirement that all financial records related to the grant expenditure and acquittal be retained by the committee of the organisation for seven years.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05484E-6D93-C20F-74C6-EB6ACB9FA73C}"/>
              </a:ext>
            </a:extLst>
          </p:cNvPr>
          <p:cNvSpPr/>
          <p:nvPr/>
        </p:nvSpPr>
        <p:spPr>
          <a:xfrm>
            <a:off x="609598" y="378691"/>
            <a:ext cx="9861177" cy="1145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en-AU" sz="3600" dirty="0">
                <a:solidFill>
                  <a:schemeClr val="tx1"/>
                </a:solidFill>
              </a:rPr>
              <a:t>Successful Applicants – Obligations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23607EC-EBFF-CB53-7CDF-63DFC3BF0C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3474910"/>
              </p:ext>
            </p:extLst>
          </p:nvPr>
        </p:nvGraphicFramePr>
        <p:xfrm>
          <a:off x="6612747" y="2412376"/>
          <a:ext cx="5232796" cy="3649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F4DBBC59-DCEC-BBDB-EE43-C0AF9F262B79}"/>
              </a:ext>
            </a:extLst>
          </p:cNvPr>
          <p:cNvSpPr/>
          <p:nvPr/>
        </p:nvSpPr>
        <p:spPr>
          <a:xfrm>
            <a:off x="6612747" y="1520180"/>
            <a:ext cx="5232796" cy="1145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DCJ requires grant recipients to submit the following reports: </a:t>
            </a:r>
          </a:p>
        </p:txBody>
      </p:sp>
    </p:spTree>
    <p:extLst>
      <p:ext uri="{BB962C8B-B14F-4D97-AF65-F5344CB8AC3E}">
        <p14:creationId xmlns:p14="http://schemas.microsoft.com/office/powerpoint/2010/main" val="1484208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1216640" y="359410"/>
            <a:ext cx="633730" cy="6858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3"/>
          <a:srcRect r="18794"/>
          <a:stretch/>
        </p:blipFill>
        <p:spPr>
          <a:xfrm>
            <a:off x="0" y="0"/>
            <a:ext cx="361188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300472" y="2085136"/>
            <a:ext cx="7275068" cy="192995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8420" rIns="0" bIns="0" anchor="t"/>
          <a:lstStyle/>
          <a:p>
            <a:pPr marL="0" marR="0" indent="0" algn="l">
              <a:spcAft>
                <a:spcPts val="0"/>
              </a:spcAft>
            </a:pPr>
            <a:r>
              <a:rPr lang="en-US" sz="2400" spc="-15" dirty="0">
                <a:solidFill>
                  <a:schemeClr val="tx1"/>
                </a:solidFill>
                <a:latin typeface="Public Sans Light" panose="02020603050405020304" pitchFamily="2"/>
              </a:rPr>
              <a:t>For further information and before you start your </a:t>
            </a:r>
            <a:r>
              <a:rPr lang="en-US" sz="2400" spc="0" dirty="0">
                <a:solidFill>
                  <a:schemeClr val="tx1"/>
                </a:solidFill>
                <a:latin typeface="Public Sans Light" panose="02020603050405020304" pitchFamily="2"/>
              </a:rPr>
              <a:t>application, please review: </a:t>
            </a:r>
          </a:p>
          <a:p>
            <a:pPr marL="0" marR="0" indent="0" algn="l">
              <a:spcAft>
                <a:spcPts val="0"/>
              </a:spcAft>
            </a:pPr>
            <a:endParaRPr lang="en-US" sz="2400" dirty="0">
              <a:solidFill>
                <a:schemeClr val="tx1"/>
              </a:solidFill>
              <a:latin typeface="Public Sans Light" panose="02020603050405020304" pitchFamily="2"/>
            </a:endParaRPr>
          </a:p>
          <a:p>
            <a:pPr marL="457200" marR="0" indent="-4572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spc="0" dirty="0">
                <a:solidFill>
                  <a:schemeClr val="tx1"/>
                </a:solidFill>
                <a:latin typeface="Public Sans Light" panose="02020603050405020304" pitchFamily="2"/>
              </a:rPr>
              <a:t>Grant Program Guidelines</a:t>
            </a:r>
            <a:r>
              <a:rPr lang="en-US" sz="2400" dirty="0">
                <a:solidFill>
                  <a:schemeClr val="tx1"/>
                </a:solidFill>
                <a:latin typeface="Public Sans Light" panose="02020603050405020304" pitchFamily="2"/>
              </a:rPr>
              <a:t>.</a:t>
            </a:r>
            <a:endParaRPr lang="en-US" sz="2400" spc="0" dirty="0">
              <a:solidFill>
                <a:schemeClr val="tx1"/>
              </a:solidFill>
              <a:latin typeface="Public Sans Light" panose="02020603050405020304" pitchFamily="2"/>
            </a:endParaRPr>
          </a:p>
          <a:p>
            <a:pPr marL="457200" marR="0" indent="-4572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spc="0" dirty="0">
                <a:solidFill>
                  <a:schemeClr val="tx1"/>
                </a:solidFill>
                <a:latin typeface="Public Sans Light" panose="02020603050405020304" pitchFamily="2"/>
              </a:rPr>
              <a:t>F</a:t>
            </a:r>
            <a:r>
              <a:rPr lang="en-US" sz="2400" dirty="0">
                <a:solidFill>
                  <a:schemeClr val="tx1"/>
                </a:solidFill>
                <a:latin typeface="Public Sans Light" panose="02020603050405020304" pitchFamily="2"/>
              </a:rPr>
              <a:t>requently Asked Questions (FAQs).</a:t>
            </a:r>
            <a:endParaRPr lang="en-US" sz="2400" spc="0" dirty="0">
              <a:solidFill>
                <a:schemeClr val="tx1"/>
              </a:solidFill>
              <a:latin typeface="Public Sans Light" panose="02020603050405020304" pitchFamily="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DC58A0-6445-5229-E91D-A8D8A0569A1C}"/>
              </a:ext>
            </a:extLst>
          </p:cNvPr>
          <p:cNvSpPr/>
          <p:nvPr/>
        </p:nvSpPr>
        <p:spPr>
          <a:xfrm rot="10800000" flipV="1">
            <a:off x="11316882" y="6263640"/>
            <a:ext cx="433243" cy="247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  <a:latin typeface="Public San light"/>
              </a:rPr>
              <a:t>20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860" y="144260"/>
            <a:ext cx="1766762" cy="1746571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idx="10"/>
          </p:nvPr>
        </p:nvSpPr>
        <p:spPr>
          <a:xfrm>
            <a:off x="4932676" y="4336812"/>
            <a:ext cx="6642864" cy="138995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8420" rIns="0" bIns="0" anchor="t"/>
          <a:lstStyle/>
          <a:p>
            <a:pPr marL="0" marR="0" indent="0" algn="l">
              <a:spcAft>
                <a:spcPts val="0"/>
              </a:spcAft>
            </a:pPr>
            <a:r>
              <a:rPr lang="en-US" sz="2400" spc="-15" dirty="0">
                <a:solidFill>
                  <a:schemeClr val="tx1"/>
                </a:solidFill>
                <a:latin typeface="Public Sans Light" panose="02020603050405020304" pitchFamily="2"/>
              </a:rPr>
              <a:t>For program enquiries contact: </a:t>
            </a:r>
            <a:r>
              <a:rPr lang="en-US" sz="2400" spc="-15" dirty="0">
                <a:solidFill>
                  <a:schemeClr val="tx1"/>
                </a:solidFill>
                <a:latin typeface="Public Sans Light" panose="02020603050405020304" pitchFamily="2"/>
                <a:hlinkClick r:id="rId5"/>
              </a:rPr>
              <a:t>DFSVprimaryprevention@dcj.nsw.gov.au</a:t>
            </a:r>
            <a:r>
              <a:rPr lang="en-US" sz="2400" spc="-15" dirty="0">
                <a:solidFill>
                  <a:schemeClr val="tx1"/>
                </a:solidFill>
                <a:latin typeface="Public Sans Light" panose="02020603050405020304" pitchFamily="2"/>
              </a:rPr>
              <a:t> </a:t>
            </a:r>
            <a:endParaRPr lang="en-US" sz="2400" spc="0" dirty="0">
              <a:solidFill>
                <a:schemeClr val="tx1"/>
              </a:solidFill>
              <a:latin typeface="Public Sans Light" panose="02020603050405020304" pitchFamily="2"/>
            </a:endParaRPr>
          </a:p>
          <a:p>
            <a:pPr marR="0" algn="l">
              <a:spcAft>
                <a:spcPts val="0"/>
              </a:spcAft>
            </a:pPr>
            <a:endParaRPr lang="en-US" sz="2400" dirty="0">
              <a:solidFill>
                <a:schemeClr val="tx1"/>
              </a:solidFill>
              <a:latin typeface="Public Sans Light" panose="02020603050405020304" pitchFamily="2"/>
            </a:endParaRPr>
          </a:p>
          <a:p>
            <a:pPr marR="0" algn="l">
              <a:spcAft>
                <a:spcPts val="0"/>
              </a:spcAft>
            </a:pPr>
            <a:r>
              <a:rPr lang="en-US" sz="2400" b="1" dirty="0">
                <a:solidFill>
                  <a:schemeClr val="tx1"/>
                </a:solidFill>
                <a:latin typeface="Public Sans Light" panose="02020603050405020304" pitchFamily="2"/>
              </a:rPr>
              <a:t>Apply</a:t>
            </a:r>
            <a:r>
              <a:rPr lang="en-US" sz="2400" dirty="0">
                <a:solidFill>
                  <a:schemeClr val="tx1"/>
                </a:solidFill>
                <a:latin typeface="Public Sans Light" panose="02020603050405020304" pitchFamily="2"/>
              </a:rPr>
              <a:t> for the grant funding through SmartyGrants</a:t>
            </a:r>
            <a:endParaRPr lang="en-US" sz="2400" spc="0" dirty="0">
              <a:solidFill>
                <a:schemeClr val="tx1"/>
              </a:solidFill>
              <a:latin typeface="Public Sans Light" panose="02020603050405020304" pitchFamily="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0472" y="4474221"/>
            <a:ext cx="540000" cy="540000"/>
          </a:xfrm>
          <a:prstGeom prst="rect">
            <a:avLst/>
          </a:prstGeom>
        </p:spPr>
      </p:pic>
      <p:pic>
        <p:nvPicPr>
          <p:cNvPr id="10" name="Graphic 12" descr="Internet">
            <a:extLst>
              <a:ext uri="{FF2B5EF4-FFF2-40B4-BE49-F238E27FC236}">
                <a16:creationId xmlns:a16="http://schemas.microsoft.com/office/drawing/2014/main" id="{D799F55C-683D-42FC-80A8-75B920ED20B2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00472" y="5551060"/>
            <a:ext cx="540000" cy="61851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2926" y="2222640"/>
            <a:ext cx="10064114" cy="855840"/>
          </a:xfrm>
        </p:spPr>
        <p:txBody>
          <a:bodyPr/>
          <a:lstStyle/>
          <a:p>
            <a:r>
              <a:rPr lang="en-AU" dirty="0"/>
              <a:t>Q&amp;A </a:t>
            </a:r>
          </a:p>
        </p:txBody>
      </p:sp>
      <p:sp>
        <p:nvSpPr>
          <p:cNvPr id="2" name="Rectangle 1"/>
          <p:cNvSpPr/>
          <p:nvPr/>
        </p:nvSpPr>
        <p:spPr>
          <a:xfrm>
            <a:off x="542926" y="3805657"/>
            <a:ext cx="11100434" cy="4924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sz="2600" spc="-15" dirty="0">
                <a:solidFill>
                  <a:schemeClr val="bg1"/>
                </a:solidFill>
                <a:latin typeface="Public Sans Light" panose="02020603050405020304" pitchFamily="2"/>
              </a:rPr>
              <a:t>Live presentation questions via the Chat or select the Raise hand icon</a:t>
            </a:r>
            <a:endParaRPr lang="en-AU" sz="26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60" y="5376515"/>
            <a:ext cx="3581400" cy="1069003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 rot="3808956">
            <a:off x="8892391" y="4759599"/>
            <a:ext cx="559869" cy="506657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3808956">
            <a:off x="6296648" y="4759597"/>
            <a:ext cx="559869" cy="506657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870234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2926" y="2222640"/>
            <a:ext cx="10064114" cy="855840"/>
          </a:xfrm>
        </p:spPr>
        <p:txBody>
          <a:bodyPr/>
          <a:lstStyle/>
          <a:p>
            <a:r>
              <a:rPr lang="en-AU"/>
              <a:t>Q&amp;A </a:t>
            </a:r>
          </a:p>
        </p:txBody>
      </p:sp>
      <p:sp>
        <p:nvSpPr>
          <p:cNvPr id="2" name="Rectangle 1"/>
          <p:cNvSpPr/>
          <p:nvPr/>
        </p:nvSpPr>
        <p:spPr>
          <a:xfrm>
            <a:off x="405766" y="3805657"/>
            <a:ext cx="11100434" cy="4924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600" spc="-15">
                <a:solidFill>
                  <a:schemeClr val="bg1"/>
                </a:solidFill>
                <a:latin typeface="Public Sans Light" panose="02020603050405020304" pitchFamily="2"/>
              </a:rPr>
              <a:t>Live presentation questions via the Chat or select the Raise hand icon</a:t>
            </a:r>
            <a:endParaRPr lang="en-AU" sz="260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60" y="5376515"/>
            <a:ext cx="3581400" cy="1069003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 rot="3808956">
            <a:off x="8892391" y="4759599"/>
            <a:ext cx="559869" cy="506657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3808956">
            <a:off x="6296648" y="4759597"/>
            <a:ext cx="559869" cy="506657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870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45A8B-9340-77AC-33D7-38596E0359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Please turn your camera off and mute your microphone.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Post your questions in the chat.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There will be an opportunity to ask questions at the end of this presentation.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Any unanswered in-session questions will be taken on notice, and the answers will be shared with all stakeholders and included in our Grant FAQ document on the DCJ Grant website.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D430D-10C4-9EEE-9061-3B43170D2F9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2370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3D5BBD-3BDA-796D-625B-AA2C7909E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4</a:t>
            </a:fld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086C83-8D7A-F202-AB1D-592FDE9F5B2E}"/>
              </a:ext>
            </a:extLst>
          </p:cNvPr>
          <p:cNvSpPr/>
          <p:nvPr/>
        </p:nvSpPr>
        <p:spPr>
          <a:xfrm>
            <a:off x="609598" y="378691"/>
            <a:ext cx="9861177" cy="1145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en-AU" sz="3600" dirty="0">
                <a:solidFill>
                  <a:schemeClr val="tx1"/>
                </a:solidFill>
              </a:rPr>
              <a:t>What we will cover today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Slide Zoom 5">
                <a:extLst>
                  <a:ext uri="{FF2B5EF4-FFF2-40B4-BE49-F238E27FC236}">
                    <a16:creationId xmlns:a16="http://schemas.microsoft.com/office/drawing/2014/main" id="{64A115AF-CCE8-347B-07D3-B901D14342A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45431015"/>
                  </p:ext>
                </p:extLst>
              </p:nvPr>
            </p:nvGraphicFramePr>
            <p:xfrm>
              <a:off x="609598" y="1523268"/>
              <a:ext cx="3430886" cy="1929622"/>
            </p:xfrm>
            <a:graphic>
              <a:graphicData uri="http://schemas.microsoft.com/office/powerpoint/2016/slidezoom">
                <pslz:sldZm>
                  <pslz:sldZmObj sldId="331" cId="2976505159">
                    <pslz:zmPr id="{4BB36C3E-547E-43EB-A24B-194AB5846554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430886" cy="192962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Slide Zoom 5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64A115AF-CCE8-347B-07D3-B901D14342A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9598" y="1523268"/>
                <a:ext cx="3430886" cy="192962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Slide Zoom 7">
                <a:extLst>
                  <a:ext uri="{FF2B5EF4-FFF2-40B4-BE49-F238E27FC236}">
                    <a16:creationId xmlns:a16="http://schemas.microsoft.com/office/drawing/2014/main" id="{595B2333-72ED-48E6-4848-EC588225BDF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29665552"/>
                  </p:ext>
                </p:extLst>
              </p:nvPr>
            </p:nvGraphicFramePr>
            <p:xfrm>
              <a:off x="4285588" y="1523268"/>
              <a:ext cx="3430886" cy="1929622"/>
            </p:xfrm>
            <a:graphic>
              <a:graphicData uri="http://schemas.microsoft.com/office/powerpoint/2016/slidezoom">
                <pslz:sldZm>
                  <pslz:sldZmObj sldId="311" cId="2591177325">
                    <pslz:zmPr id="{A0BC6001-DE42-4E92-88B9-E5B711B23A8F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430886" cy="192962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Slide Zoom 7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595B2333-72ED-48E6-4848-EC588225BDF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85588" y="1523268"/>
                <a:ext cx="3430886" cy="192962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0" name="Slide Zoom 9">
                <a:extLst>
                  <a:ext uri="{FF2B5EF4-FFF2-40B4-BE49-F238E27FC236}">
                    <a16:creationId xmlns:a16="http://schemas.microsoft.com/office/drawing/2014/main" id="{478AA3B5-16A2-8DA2-30B6-9CA69E42A05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20337768"/>
                  </p:ext>
                </p:extLst>
              </p:nvPr>
            </p:nvGraphicFramePr>
            <p:xfrm>
              <a:off x="7961577" y="1523268"/>
              <a:ext cx="3430886" cy="1929622"/>
            </p:xfrm>
            <a:graphic>
              <a:graphicData uri="http://schemas.microsoft.com/office/powerpoint/2016/slidezoom">
                <pslz:sldZm>
                  <pslz:sldZmObj sldId="316" cId="811503018">
                    <pslz:zmPr id="{89FFD741-7CCC-4D06-9111-F9AFB6AFB96B}" returnToParent="0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430886" cy="192962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0" name="Slide Zoom 9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478AA3B5-16A2-8DA2-30B6-9CA69E42A05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61577" y="1523268"/>
                <a:ext cx="3430886" cy="192962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2" name="Slide Zoom 11">
                <a:extLst>
                  <a:ext uri="{FF2B5EF4-FFF2-40B4-BE49-F238E27FC236}">
                    <a16:creationId xmlns:a16="http://schemas.microsoft.com/office/drawing/2014/main" id="{D789CF42-9526-3870-9084-C961A9BC322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01155755"/>
                  </p:ext>
                </p:extLst>
              </p:nvPr>
            </p:nvGraphicFramePr>
            <p:xfrm>
              <a:off x="2450619" y="3632656"/>
              <a:ext cx="3430886" cy="1929622"/>
            </p:xfrm>
            <a:graphic>
              <a:graphicData uri="http://schemas.microsoft.com/office/powerpoint/2016/slidezoom">
                <pslz:sldZm>
                  <pslz:sldZmObj sldId="317" cId="1070685232">
                    <pslz:zmPr id="{67FD53BB-D1A5-4A61-BF05-7F71826E1868}" returnToParent="0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430886" cy="192962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2" name="Slide Zoom 11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D789CF42-9526-3870-9084-C961A9BC322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50619" y="3632656"/>
                <a:ext cx="3430886" cy="192962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4" name="Slide Zoom 13">
                <a:extLst>
                  <a:ext uri="{FF2B5EF4-FFF2-40B4-BE49-F238E27FC236}">
                    <a16:creationId xmlns:a16="http://schemas.microsoft.com/office/drawing/2014/main" id="{01DA5DE5-F297-DDBF-6AAF-5FDF5A7B8AC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28546983"/>
                  </p:ext>
                </p:extLst>
              </p:nvPr>
            </p:nvGraphicFramePr>
            <p:xfrm>
              <a:off x="6126674" y="3632656"/>
              <a:ext cx="3430886" cy="1929622"/>
            </p:xfrm>
            <a:graphic>
              <a:graphicData uri="http://schemas.microsoft.com/office/powerpoint/2016/slidezoom">
                <pslz:sldZm>
                  <pslz:sldZmObj sldId="319" cId="1664870234">
                    <pslz:zmPr id="{080D66D1-81AA-4026-B2C3-DEB024EEA271}" returnToParent="0" transitionDur="1000">
                      <p166:blipFill xmlns:p166="http://schemas.microsoft.com/office/powerpoint/2016/6/main">
                        <a:blip r:embed="rId1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430886" cy="192962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4" name="Slide Zoom 13">
                <a:hlinkClick r:id="rId15" action="ppaction://hlinksldjump"/>
                <a:extLst>
                  <a:ext uri="{FF2B5EF4-FFF2-40B4-BE49-F238E27FC236}">
                    <a16:creationId xmlns:a16="http://schemas.microsoft.com/office/drawing/2014/main" id="{01DA5DE5-F297-DDBF-6AAF-5FDF5A7B8AC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26674" y="3632656"/>
                <a:ext cx="3430886" cy="192962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5191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3D5BBD-3BDA-796D-625B-AA2C7909E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5</a:t>
            </a:fld>
            <a:endParaRPr lang="en-AU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1EDEE6E-76A8-24AD-42F7-DF51837238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871025"/>
              </p:ext>
            </p:extLst>
          </p:nvPr>
        </p:nvGraphicFramePr>
        <p:xfrm>
          <a:off x="609597" y="1160584"/>
          <a:ext cx="10974393" cy="5355419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5640838">
                  <a:extLst>
                    <a:ext uri="{9D8B030D-6E8A-4147-A177-3AD203B41FA5}">
                      <a16:colId xmlns:a16="http://schemas.microsoft.com/office/drawing/2014/main" val="542222983"/>
                    </a:ext>
                  </a:extLst>
                </a:gridCol>
                <a:gridCol w="5333555">
                  <a:extLst>
                    <a:ext uri="{9D8B030D-6E8A-4147-A177-3AD203B41FA5}">
                      <a16:colId xmlns:a16="http://schemas.microsoft.com/office/drawing/2014/main" val="3306575184"/>
                    </a:ext>
                  </a:extLst>
                </a:gridCol>
              </a:tblGrid>
              <a:tr h="38253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>
                          <a:effectLst/>
                        </a:rPr>
                        <a:t>Stage 1: EOI Application Opening </a:t>
                      </a:r>
                      <a:endParaRPr lang="en-AU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>
                          <a:effectLst/>
                        </a:rPr>
                        <a:t>11 December 2024</a:t>
                      </a:r>
                      <a:endParaRPr lang="en-AU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3450648"/>
                  </a:ext>
                </a:extLst>
              </a:tr>
              <a:tr h="38253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>
                          <a:effectLst/>
                        </a:rPr>
                        <a:t>Information Sessions </a:t>
                      </a:r>
                      <a:endParaRPr lang="en-AU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>
                          <a:effectLst/>
                        </a:rPr>
                        <a:t>16 December 2024 and 5 February 2025</a:t>
                      </a:r>
                      <a:endParaRPr lang="en-AU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3786864"/>
                  </a:ext>
                </a:extLst>
              </a:tr>
              <a:tr h="38253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>
                          <a:effectLst/>
                        </a:rPr>
                        <a:t>Stage 1: EOI Application Closing</a:t>
                      </a:r>
                      <a:endParaRPr lang="en-AU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>
                          <a:effectLst/>
                        </a:rPr>
                        <a:t>18 February 2025</a:t>
                      </a:r>
                      <a:endParaRPr lang="en-AU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3399500"/>
                  </a:ext>
                </a:extLst>
              </a:tr>
              <a:tr h="38253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>
                          <a:effectLst/>
                        </a:rPr>
                        <a:t>Invitation to submit Full Grant Application</a:t>
                      </a:r>
                      <a:endParaRPr lang="en-AU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>
                          <a:effectLst/>
                        </a:rPr>
                        <a:t>March 2025</a:t>
                      </a:r>
                      <a:endParaRPr lang="en-AU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1769304"/>
                  </a:ext>
                </a:extLst>
              </a:tr>
              <a:tr h="38253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>
                          <a:effectLst/>
                        </a:rPr>
                        <a:t>Stage 2: Full Grant Application Opening</a:t>
                      </a:r>
                      <a:endParaRPr lang="en-AU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>
                          <a:effectLst/>
                        </a:rPr>
                        <a:t>March 2025</a:t>
                      </a:r>
                      <a:endParaRPr lang="en-AU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7663421"/>
                  </a:ext>
                </a:extLst>
              </a:tr>
              <a:tr h="38253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 dirty="0">
                          <a:effectLst/>
                        </a:rPr>
                        <a:t>Stage 2: Full Grant Application Closing</a:t>
                      </a:r>
                      <a:endParaRPr lang="en-A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>
                          <a:effectLst/>
                        </a:rPr>
                        <a:t>April 2025</a:t>
                      </a:r>
                      <a:endParaRPr lang="en-AU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678391"/>
                  </a:ext>
                </a:extLst>
              </a:tr>
              <a:tr h="38253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 dirty="0">
                          <a:effectLst/>
                        </a:rPr>
                        <a:t>Application outcomes advised</a:t>
                      </a:r>
                      <a:endParaRPr lang="en-A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>
                          <a:effectLst/>
                        </a:rPr>
                        <a:t>May 2025</a:t>
                      </a:r>
                      <a:endParaRPr lang="en-AU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0953713"/>
                  </a:ext>
                </a:extLst>
              </a:tr>
              <a:tr h="38253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 dirty="0">
                          <a:effectLst/>
                        </a:rPr>
                        <a:t>Project delivery timeframe </a:t>
                      </a:r>
                      <a:endParaRPr lang="en-A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>
                          <a:effectLst/>
                        </a:rPr>
                        <a:t>June 2025-June 2028</a:t>
                      </a:r>
                      <a:endParaRPr lang="en-AU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6182950"/>
                  </a:ext>
                </a:extLst>
              </a:tr>
              <a:tr h="38253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 dirty="0">
                          <a:effectLst/>
                        </a:rPr>
                        <a:t>Decision-maker</a:t>
                      </a:r>
                      <a:endParaRPr lang="en-A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>
                          <a:effectLst/>
                        </a:rPr>
                        <a:t>Minister Harrison</a:t>
                      </a:r>
                      <a:endParaRPr lang="en-AU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74697526"/>
                  </a:ext>
                </a:extLst>
              </a:tr>
              <a:tr h="38253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>
                          <a:effectLst/>
                        </a:rPr>
                        <a:t>NSW Government Agency</a:t>
                      </a:r>
                      <a:endParaRPr lang="en-AU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>
                          <a:effectLst/>
                        </a:rPr>
                        <a:t>NSW Department of Communities and Justice</a:t>
                      </a:r>
                      <a:endParaRPr lang="en-AU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2597393"/>
                  </a:ext>
                </a:extLst>
              </a:tr>
              <a:tr h="38253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>
                          <a:effectLst/>
                        </a:rPr>
                        <a:t>Type of grant opportunity</a:t>
                      </a:r>
                      <a:endParaRPr lang="en-AU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>
                          <a:effectLst/>
                        </a:rPr>
                        <a:t>Open, competitive</a:t>
                      </a:r>
                      <a:endParaRPr lang="en-AU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95742391"/>
                  </a:ext>
                </a:extLst>
              </a:tr>
              <a:tr h="765059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>
                          <a:effectLst/>
                        </a:rPr>
                        <a:t>Grant value (total available funding for the grant and the available individual grant amounts, excluding GST)</a:t>
                      </a:r>
                      <a:endParaRPr lang="en-AU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>
                          <a:effectLst/>
                        </a:rPr>
                        <a:t>$4.25m</a:t>
                      </a:r>
                      <a:endParaRPr lang="en-AU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1586790"/>
                  </a:ext>
                </a:extLst>
              </a:tr>
              <a:tr h="38253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 dirty="0">
                          <a:effectLst/>
                        </a:rPr>
                        <a:t>Enquiries</a:t>
                      </a:r>
                      <a:endParaRPr lang="en-A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 u="sng" dirty="0">
                          <a:effectLst/>
                          <a:hlinkClick r:id="rId2"/>
                        </a:rPr>
                        <a:t>DFSVprimaryprevention@dcj.nsw.gov.au</a:t>
                      </a:r>
                      <a:endParaRPr lang="en-A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215460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6086C83-8D7A-F202-AB1D-592FDE9F5B2E}"/>
              </a:ext>
            </a:extLst>
          </p:cNvPr>
          <p:cNvSpPr/>
          <p:nvPr/>
        </p:nvSpPr>
        <p:spPr>
          <a:xfrm>
            <a:off x="609598" y="378691"/>
            <a:ext cx="9861177" cy="1145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en-AU" sz="3600" dirty="0">
                <a:solidFill>
                  <a:schemeClr val="tx1"/>
                </a:solidFill>
              </a:rPr>
              <a:t>Timeline</a:t>
            </a:r>
          </a:p>
        </p:txBody>
      </p:sp>
    </p:spTree>
    <p:extLst>
      <p:ext uri="{BB962C8B-B14F-4D97-AF65-F5344CB8AC3E}">
        <p14:creationId xmlns:p14="http://schemas.microsoft.com/office/powerpoint/2010/main" val="29765051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3D5BBD-3BDA-796D-625B-AA2C7909E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5</a:t>
            </a:fld>
            <a:endParaRPr lang="en-AU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1EDEE6E-76A8-24AD-42F7-DF51837238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404913"/>
              </p:ext>
            </p:extLst>
          </p:nvPr>
        </p:nvGraphicFramePr>
        <p:xfrm>
          <a:off x="609597" y="1160584"/>
          <a:ext cx="10974393" cy="5355419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5640838">
                  <a:extLst>
                    <a:ext uri="{9D8B030D-6E8A-4147-A177-3AD203B41FA5}">
                      <a16:colId xmlns:a16="http://schemas.microsoft.com/office/drawing/2014/main" val="542222983"/>
                    </a:ext>
                  </a:extLst>
                </a:gridCol>
                <a:gridCol w="5333555">
                  <a:extLst>
                    <a:ext uri="{9D8B030D-6E8A-4147-A177-3AD203B41FA5}">
                      <a16:colId xmlns:a16="http://schemas.microsoft.com/office/drawing/2014/main" val="3306575184"/>
                    </a:ext>
                  </a:extLst>
                </a:gridCol>
              </a:tblGrid>
              <a:tr h="38253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>
                          <a:effectLst/>
                        </a:rPr>
                        <a:t>Stage 1: EOI Application Opening </a:t>
                      </a:r>
                      <a:endParaRPr lang="en-AU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>
                          <a:effectLst/>
                        </a:rPr>
                        <a:t>11 December 2024</a:t>
                      </a:r>
                      <a:endParaRPr lang="en-AU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3450648"/>
                  </a:ext>
                </a:extLst>
              </a:tr>
              <a:tr h="38253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>
                          <a:effectLst/>
                        </a:rPr>
                        <a:t>Information Sessions </a:t>
                      </a:r>
                      <a:endParaRPr lang="en-AU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>
                          <a:effectLst/>
                        </a:rPr>
                        <a:t>16 December 2024 and 5 February 2025</a:t>
                      </a:r>
                      <a:endParaRPr lang="en-AU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3786864"/>
                  </a:ext>
                </a:extLst>
              </a:tr>
              <a:tr h="38253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>
                          <a:effectLst/>
                        </a:rPr>
                        <a:t>Stage 1: EOI Application Closing</a:t>
                      </a:r>
                      <a:endParaRPr lang="en-AU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>
                          <a:effectLst/>
                        </a:rPr>
                        <a:t>18 February 2025</a:t>
                      </a:r>
                      <a:endParaRPr lang="en-AU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3399500"/>
                  </a:ext>
                </a:extLst>
              </a:tr>
              <a:tr h="38253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>
                          <a:effectLst/>
                        </a:rPr>
                        <a:t>Invitation to submit Full Grant Application</a:t>
                      </a:r>
                      <a:endParaRPr lang="en-AU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>
                          <a:effectLst/>
                        </a:rPr>
                        <a:t>March 2025</a:t>
                      </a:r>
                      <a:endParaRPr lang="en-AU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1769304"/>
                  </a:ext>
                </a:extLst>
              </a:tr>
              <a:tr h="38253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>
                          <a:effectLst/>
                        </a:rPr>
                        <a:t>Stage 2: Full Grant Application Opening</a:t>
                      </a:r>
                      <a:endParaRPr lang="en-AU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>
                          <a:effectLst/>
                        </a:rPr>
                        <a:t>March 2025</a:t>
                      </a:r>
                      <a:endParaRPr lang="en-AU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7663421"/>
                  </a:ext>
                </a:extLst>
              </a:tr>
              <a:tr h="38253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>
                          <a:effectLst/>
                        </a:rPr>
                        <a:t>Stage 2: Full Grant Application Closing</a:t>
                      </a:r>
                      <a:endParaRPr lang="en-AU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>
                          <a:effectLst/>
                        </a:rPr>
                        <a:t>April 2025</a:t>
                      </a:r>
                      <a:endParaRPr lang="en-AU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678391"/>
                  </a:ext>
                </a:extLst>
              </a:tr>
              <a:tr h="38253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>
                          <a:effectLst/>
                        </a:rPr>
                        <a:t>Application outcomes advised</a:t>
                      </a:r>
                      <a:endParaRPr lang="en-AU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>
                          <a:effectLst/>
                        </a:rPr>
                        <a:t>May 2025</a:t>
                      </a:r>
                      <a:endParaRPr lang="en-AU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0953713"/>
                  </a:ext>
                </a:extLst>
              </a:tr>
              <a:tr h="38253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>
                          <a:effectLst/>
                        </a:rPr>
                        <a:t>Project delivery timeframe </a:t>
                      </a:r>
                      <a:endParaRPr lang="en-AU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>
                          <a:effectLst/>
                        </a:rPr>
                        <a:t>June 2025-June 2028</a:t>
                      </a:r>
                      <a:endParaRPr lang="en-AU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6182950"/>
                  </a:ext>
                </a:extLst>
              </a:tr>
              <a:tr h="38253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>
                          <a:effectLst/>
                        </a:rPr>
                        <a:t>Decision-maker</a:t>
                      </a:r>
                      <a:endParaRPr lang="en-AU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>
                          <a:effectLst/>
                        </a:rPr>
                        <a:t>Minister Harrison</a:t>
                      </a:r>
                      <a:endParaRPr lang="en-AU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4697526"/>
                  </a:ext>
                </a:extLst>
              </a:tr>
              <a:tr h="38253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>
                          <a:effectLst/>
                        </a:rPr>
                        <a:t>NSW Government Agency</a:t>
                      </a:r>
                      <a:endParaRPr lang="en-AU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>
                          <a:effectLst/>
                        </a:rPr>
                        <a:t>NSW Department of Communities and Justice</a:t>
                      </a:r>
                      <a:endParaRPr lang="en-AU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2597393"/>
                  </a:ext>
                </a:extLst>
              </a:tr>
              <a:tr h="38253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>
                          <a:effectLst/>
                        </a:rPr>
                        <a:t>Type of grant opportunity</a:t>
                      </a:r>
                      <a:endParaRPr lang="en-AU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>
                          <a:effectLst/>
                        </a:rPr>
                        <a:t>Open, competitive</a:t>
                      </a:r>
                      <a:endParaRPr lang="en-AU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5742391"/>
                  </a:ext>
                </a:extLst>
              </a:tr>
              <a:tr h="765059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>
                          <a:effectLst/>
                        </a:rPr>
                        <a:t>Grant value (total available funding for the grant and the available individual grant amounts, excluding GST)</a:t>
                      </a:r>
                      <a:endParaRPr lang="en-AU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>
                          <a:effectLst/>
                        </a:rPr>
                        <a:t>$4.25m</a:t>
                      </a:r>
                      <a:endParaRPr lang="en-AU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1586790"/>
                  </a:ext>
                </a:extLst>
              </a:tr>
              <a:tr h="38253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>
                          <a:effectLst/>
                        </a:rPr>
                        <a:t>Enquiries</a:t>
                      </a:r>
                      <a:endParaRPr lang="en-AU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 u="sng">
                          <a:effectLst/>
                          <a:hlinkClick r:id="rId2"/>
                        </a:rPr>
                        <a:t>DFSVprimaryprevention@dcj.nsw.gov.au</a:t>
                      </a:r>
                      <a:endParaRPr lang="en-AU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215460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6086C83-8D7A-F202-AB1D-592FDE9F5B2E}"/>
              </a:ext>
            </a:extLst>
          </p:cNvPr>
          <p:cNvSpPr/>
          <p:nvPr/>
        </p:nvSpPr>
        <p:spPr>
          <a:xfrm>
            <a:off x="609598" y="378691"/>
            <a:ext cx="9861177" cy="1145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en-AU" sz="3600">
                <a:solidFill>
                  <a:schemeClr val="tx1"/>
                </a:solidFill>
              </a:rPr>
              <a:t>Timeline</a:t>
            </a:r>
          </a:p>
        </p:txBody>
      </p:sp>
    </p:spTree>
    <p:extLst>
      <p:ext uri="{BB962C8B-B14F-4D97-AF65-F5344CB8AC3E}">
        <p14:creationId xmlns:p14="http://schemas.microsoft.com/office/powerpoint/2010/main" val="2976505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3D5BBD-3BDA-796D-625B-AA2C7909E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6</a:t>
            </a:fld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086C83-8D7A-F202-AB1D-592FDE9F5B2E}"/>
              </a:ext>
            </a:extLst>
          </p:cNvPr>
          <p:cNvSpPr/>
          <p:nvPr/>
        </p:nvSpPr>
        <p:spPr>
          <a:xfrm>
            <a:off x="609598" y="378691"/>
            <a:ext cx="9861177" cy="1145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en-AU" sz="3600" dirty="0">
                <a:solidFill>
                  <a:schemeClr val="tx1"/>
                </a:solidFill>
              </a:rPr>
              <a:t>MYP Grant Program Guidelines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443FAA-5295-E980-7D12-6C5AC4B35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594" y="1241765"/>
            <a:ext cx="3731592" cy="5274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6A98DAA-F575-6F02-1CC5-CDF03C89843D}"/>
              </a:ext>
            </a:extLst>
          </p:cNvPr>
          <p:cNvSpPr txBox="1">
            <a:spLocks/>
          </p:cNvSpPr>
          <p:nvPr/>
        </p:nvSpPr>
        <p:spPr>
          <a:xfrm>
            <a:off x="6653404" y="2638764"/>
            <a:ext cx="3753403" cy="24802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83845" rIns="0" bIns="0" anchor="t"/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2000" i="1" dirty="0">
                <a:hlinkClick r:id="rId3"/>
              </a:rPr>
              <a:t>https://dcj.nsw.gov.au/documents/service-providers/grants/primary-prevention-multi-year-partnership-grant-program-guidelines.pdf</a:t>
            </a:r>
            <a:r>
              <a:rPr lang="en-AU" sz="20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8720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3D5BBD-3BDA-796D-625B-AA2C7909E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7</a:t>
            </a:fld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086C83-8D7A-F202-AB1D-592FDE9F5B2E}"/>
              </a:ext>
            </a:extLst>
          </p:cNvPr>
          <p:cNvSpPr/>
          <p:nvPr/>
        </p:nvSpPr>
        <p:spPr>
          <a:xfrm>
            <a:off x="609598" y="378691"/>
            <a:ext cx="9861177" cy="1145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en-AU" sz="3600" dirty="0">
                <a:solidFill>
                  <a:schemeClr val="tx1"/>
                </a:solidFill>
              </a:rPr>
              <a:t>MYP Grant Program other resources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904093-AD8C-CA3A-985B-7BD22AE2F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51" y="1524000"/>
            <a:ext cx="2284171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180172-F7FF-B114-1E97-F7608F176B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008"/>
          <a:stretch/>
        </p:blipFill>
        <p:spPr>
          <a:xfrm>
            <a:off x="3029713" y="1524000"/>
            <a:ext cx="2667161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BEFE38-763C-57B3-A365-1E469C4F7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5865" y="1524000"/>
            <a:ext cx="2287399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8258A40-9AD2-2686-A088-75484B3175B6}"/>
              </a:ext>
            </a:extLst>
          </p:cNvPr>
          <p:cNvSpPr txBox="1">
            <a:spLocks/>
          </p:cNvSpPr>
          <p:nvPr/>
        </p:nvSpPr>
        <p:spPr>
          <a:xfrm>
            <a:off x="641501" y="5062824"/>
            <a:ext cx="10532963" cy="154244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83845" rIns="0" bIns="0" anchor="t"/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2000" i="1" dirty="0">
                <a:hlinkClick r:id="rId5"/>
              </a:rPr>
              <a:t>https://dcj.nsw.gov.au/service-providers/grants/grants-open/nsw-primary-prevention-multi-year-partnerships-grant-program.html</a:t>
            </a:r>
            <a:r>
              <a:rPr lang="en-AU" sz="2000" i="1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8B7C84-5894-8516-1140-3B83D20A79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2255" y="1524000"/>
            <a:ext cx="2998589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6670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0046" y="2222640"/>
            <a:ext cx="10216514" cy="855840"/>
          </a:xfrm>
        </p:spPr>
        <p:txBody>
          <a:bodyPr/>
          <a:lstStyle/>
          <a:p>
            <a:r>
              <a:rPr lang="en-AU" dirty="0"/>
              <a:t>How do I apply?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E6E51D6F-C82B-8E48-AABB-995A5BBD4514}"/>
              </a:ext>
            </a:extLst>
          </p:cNvPr>
          <p:cNvSpPr txBox="1">
            <a:spLocks/>
          </p:cNvSpPr>
          <p:nvPr/>
        </p:nvSpPr>
        <p:spPr>
          <a:xfrm>
            <a:off x="360046" y="3453856"/>
            <a:ext cx="11527154" cy="6513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AU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3050" b="1" dirty="0"/>
              <a:t>Primary Prevention Multi-Year Partnership Grant Program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59117732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2926" y="2222640"/>
            <a:ext cx="10216514" cy="855840"/>
          </a:xfrm>
        </p:spPr>
        <p:txBody>
          <a:bodyPr/>
          <a:lstStyle/>
          <a:p>
            <a:r>
              <a:rPr lang="en-AU"/>
              <a:t>How do I apply?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E6E51D6F-C82B-8E48-AABB-995A5BBD4514}"/>
              </a:ext>
            </a:extLst>
          </p:cNvPr>
          <p:cNvSpPr txBox="1">
            <a:spLocks/>
          </p:cNvSpPr>
          <p:nvPr/>
        </p:nvSpPr>
        <p:spPr>
          <a:xfrm>
            <a:off x="360046" y="3453856"/>
            <a:ext cx="11527154" cy="6513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AU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3050" b="1"/>
              <a:t>Primary Prevention Multi-Year Partnership Grant Program</a:t>
            </a:r>
            <a:endParaRPr lang="en-AU" sz="2400"/>
          </a:p>
        </p:txBody>
      </p:sp>
    </p:spTree>
    <p:extLst>
      <p:ext uri="{BB962C8B-B14F-4D97-AF65-F5344CB8AC3E}">
        <p14:creationId xmlns:p14="http://schemas.microsoft.com/office/powerpoint/2010/main" val="2591177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1216640" y="359410"/>
            <a:ext cx="633730" cy="6858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359410" y="6489700"/>
            <a:ext cx="11506200" cy="215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5560" rIns="0" bIns="0" anchor="t"/>
          <a:lstStyle/>
          <a:p>
            <a:pPr marL="0" marR="0" indent="0" algn="r">
              <a:lnSpc>
                <a:spcPts val="1400"/>
              </a:lnSpc>
              <a:spcAft>
                <a:spcPts val="0"/>
              </a:spcAft>
            </a:pPr>
            <a:r>
              <a:rPr lang="en-US" sz="1200" spc="0" dirty="0">
                <a:solidFill>
                  <a:srgbClr val="21272B"/>
                </a:solidFill>
                <a:latin typeface="Public Sans Light" panose="02020603050405020304" pitchFamily="2"/>
              </a:rPr>
              <a:t>7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613930" y="2459239"/>
            <a:ext cx="5294629" cy="281004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3180" rIns="0" bIns="0" anchor="t"/>
          <a:lstStyle/>
          <a:p>
            <a:pPr marL="285750" marR="0" indent="-28575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2000" spc="85" dirty="0">
                <a:solidFill>
                  <a:srgbClr val="000000"/>
                </a:solidFill>
                <a:latin typeface="Public Sans Light" panose="02020603050405020304" pitchFamily="2"/>
              </a:rPr>
              <a:t>Local government </a:t>
            </a:r>
            <a:r>
              <a:rPr lang="en-US" sz="2000" spc="85" dirty="0" err="1">
                <a:solidFill>
                  <a:srgbClr val="000000"/>
                </a:solidFill>
                <a:latin typeface="Public Sans Light" panose="02020603050405020304" pitchFamily="2"/>
              </a:rPr>
              <a:t>organisations</a:t>
            </a:r>
            <a:endParaRPr lang="en-US" sz="2000" spc="85" dirty="0">
              <a:solidFill>
                <a:srgbClr val="000000"/>
              </a:solidFill>
              <a:latin typeface="Public Sans Light" panose="02020603050405020304" pitchFamily="2"/>
            </a:endParaRPr>
          </a:p>
          <a:p>
            <a:pPr marL="285750" marR="0" indent="-28575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AU" sz="2000" spc="65" dirty="0">
                <a:solidFill>
                  <a:srgbClr val="000000"/>
                </a:solidFill>
                <a:latin typeface="Public Sans Light" panose="02020603050405020304" pitchFamily="2"/>
              </a:rPr>
              <a:t>Aboriginal Community Controlled Organisation (ACCO) – these Applicants will be required to provide documentation to support their ACCO status</a:t>
            </a:r>
          </a:p>
          <a:p>
            <a:pPr marL="285750" marR="0" indent="-28575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AU" sz="2000" spc="65" dirty="0">
                <a:solidFill>
                  <a:srgbClr val="000000"/>
                </a:solidFill>
                <a:latin typeface="Public Sans Light" panose="02020603050405020304" pitchFamily="2"/>
              </a:rPr>
              <a:t>Incorporated organisation registered and approved as a not-for-profit body by NSW Fair Trading.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6362697" y="2459239"/>
            <a:ext cx="5487670" cy="28687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785" rIns="0" bIns="0" anchor="t"/>
          <a:lstStyle/>
          <a:p>
            <a:pPr marL="502920" marR="0" indent="-45720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Public Sans Light" pitchFamily="2" charset="0"/>
              <a:buChar char="x"/>
            </a:pPr>
            <a:r>
              <a:rPr lang="en-AU" sz="2000" spc="65" dirty="0">
                <a:solidFill>
                  <a:srgbClr val="000000"/>
                </a:solidFill>
                <a:latin typeface="Public Sans Light" panose="02020603050405020304" pitchFamily="2"/>
              </a:rPr>
              <a:t>An individual.</a:t>
            </a:r>
          </a:p>
          <a:p>
            <a:pPr marL="502920" marR="0" indent="-45720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Public Sans Light" pitchFamily="2" charset="0"/>
              <a:buChar char="x"/>
            </a:pPr>
            <a:r>
              <a:rPr lang="en-AU" sz="2000" spc="65" dirty="0">
                <a:solidFill>
                  <a:srgbClr val="000000"/>
                </a:solidFill>
                <a:latin typeface="Public Sans Light" panose="02020603050405020304" pitchFamily="2"/>
              </a:rPr>
              <a:t>Federal and State Government agencies and bodies.</a:t>
            </a:r>
          </a:p>
          <a:p>
            <a:pPr marL="502920" marR="0" indent="-45720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Public Sans Light" pitchFamily="2" charset="0"/>
              <a:buChar char="x"/>
            </a:pPr>
            <a:r>
              <a:rPr lang="en-AU" sz="2000" spc="65" dirty="0">
                <a:solidFill>
                  <a:srgbClr val="000000"/>
                </a:solidFill>
                <a:latin typeface="Public Sans Light" panose="02020603050405020304" pitchFamily="2"/>
              </a:rPr>
              <a:t>NSW educational facilities (public schools, private schools, universities TAFE).</a:t>
            </a:r>
          </a:p>
          <a:p>
            <a:pPr marL="502920" indent="-457200" algn="l">
              <a:spcBef>
                <a:spcPts val="600"/>
              </a:spcBef>
              <a:buClr>
                <a:schemeClr val="accent1"/>
              </a:buClr>
              <a:buFont typeface="Public Sans Light" pitchFamily="2" charset="0"/>
              <a:buChar char="x"/>
            </a:pPr>
            <a:r>
              <a:rPr lang="en-AU" sz="2000" spc="65" dirty="0">
                <a:solidFill>
                  <a:srgbClr val="000000"/>
                </a:solidFill>
                <a:latin typeface="Public Sans Light" panose="02020603050405020304" pitchFamily="2"/>
              </a:rPr>
              <a:t>For-profit organisations, including Aboriginal owned businesses.</a:t>
            </a:r>
          </a:p>
          <a:p>
            <a:pPr marL="502920" indent="-457200" algn="l">
              <a:spcBef>
                <a:spcPts val="600"/>
              </a:spcBef>
              <a:buClr>
                <a:schemeClr val="accent1"/>
              </a:buClr>
              <a:buFont typeface="Public Sans Light" pitchFamily="2" charset="0"/>
              <a:buChar char="x"/>
            </a:pPr>
            <a:r>
              <a:rPr lang="en-AU" sz="2000" spc="65" dirty="0">
                <a:solidFill>
                  <a:srgbClr val="000000"/>
                </a:solidFill>
                <a:latin typeface="Public Sans Light" panose="02020603050405020304" pitchFamily="2"/>
              </a:rPr>
              <a:t>Unincorporated organisations or groups without an eligible subcontracting organisation.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6096794" y="1198958"/>
            <a:ext cx="0" cy="5028524"/>
          </a:xfrm>
          <a:prstGeom prst="line">
            <a:avLst/>
          </a:prstGeom>
          <a:ln w="28575" cmpd="sng">
            <a:solidFill>
              <a:schemeClr val="accent1"/>
            </a:solidFill>
          </a:ln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C90DD5D-265A-D2F9-B214-4862891A8640}"/>
              </a:ext>
            </a:extLst>
          </p:cNvPr>
          <p:cNvSpPr/>
          <p:nvPr/>
        </p:nvSpPr>
        <p:spPr>
          <a:xfrm>
            <a:off x="609598" y="378691"/>
            <a:ext cx="9861177" cy="8202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en-AU" sz="3600" dirty="0">
                <a:solidFill>
                  <a:schemeClr val="tx1"/>
                </a:solidFill>
              </a:rPr>
              <a:t>Are you eligible?</a:t>
            </a:r>
          </a:p>
        </p:txBody>
      </p:sp>
      <p:pic>
        <p:nvPicPr>
          <p:cNvPr id="4" name="Graphic 3" descr="Badge Cross with solid fill">
            <a:extLst>
              <a:ext uri="{FF2B5EF4-FFF2-40B4-BE49-F238E27FC236}">
                <a16:creationId xmlns:a16="http://schemas.microsoft.com/office/drawing/2014/main" id="{50FEA42C-F352-6D57-C881-5687824E4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62697" y="1442225"/>
            <a:ext cx="914400" cy="914400"/>
          </a:xfrm>
          <a:prstGeom prst="rect">
            <a:avLst/>
          </a:prstGeom>
        </p:spPr>
      </p:pic>
      <p:pic>
        <p:nvPicPr>
          <p:cNvPr id="10" name="Graphic 9" descr="Badge Tick with solid fill">
            <a:extLst>
              <a:ext uri="{FF2B5EF4-FFF2-40B4-BE49-F238E27FC236}">
                <a16:creationId xmlns:a16="http://schemas.microsoft.com/office/drawing/2014/main" id="{17454670-AF36-8C8B-026E-336603916F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598" y="1442225"/>
            <a:ext cx="914400" cy="9144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4CB2486-46CA-E275-6B30-5AE46E92CFDC}"/>
              </a:ext>
            </a:extLst>
          </p:cNvPr>
          <p:cNvSpPr/>
          <p:nvPr/>
        </p:nvSpPr>
        <p:spPr>
          <a:xfrm>
            <a:off x="1523998" y="1591944"/>
            <a:ext cx="1379820" cy="614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l"/>
            <a:r>
              <a:rPr lang="en-AU" sz="2800" dirty="0">
                <a:solidFill>
                  <a:schemeClr val="tx1"/>
                </a:solidFill>
              </a:rPr>
              <a:t>Eligible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FE8ADB-6B3C-71E0-A73D-32FE7C252ABD}"/>
              </a:ext>
            </a:extLst>
          </p:cNvPr>
          <p:cNvSpPr/>
          <p:nvPr/>
        </p:nvSpPr>
        <p:spPr>
          <a:xfrm>
            <a:off x="7277097" y="1591944"/>
            <a:ext cx="1851165" cy="614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l"/>
            <a:r>
              <a:rPr lang="en-AU" sz="2800" dirty="0">
                <a:solidFill>
                  <a:schemeClr val="tx1"/>
                </a:solidFill>
              </a:rPr>
              <a:t>Not eligible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SWG Corporate">
  <a:themeElements>
    <a:clrScheme name="NSWGOV Corporate Red04 Sept 2022">
      <a:dk1>
        <a:srgbClr val="22272B"/>
      </a:dk1>
      <a:lt1>
        <a:srgbClr val="FFFFFF"/>
      </a:lt1>
      <a:dk2>
        <a:srgbClr val="D7153A"/>
      </a:dk2>
      <a:lt2>
        <a:srgbClr val="EBEBEB"/>
      </a:lt2>
      <a:accent1>
        <a:srgbClr val="002664"/>
      </a:accent1>
      <a:accent2>
        <a:srgbClr val="146CFD"/>
      </a:accent2>
      <a:accent3>
        <a:srgbClr val="8CE0FF"/>
      </a:accent3>
      <a:accent4>
        <a:srgbClr val="CBEDFD"/>
      </a:accent4>
      <a:accent5>
        <a:srgbClr val="495054"/>
      </a:accent5>
      <a:accent6>
        <a:srgbClr val="FFE6EA"/>
      </a:accent6>
      <a:hlink>
        <a:srgbClr val="22272B"/>
      </a:hlink>
      <a:folHlink>
        <a:srgbClr val="22272B"/>
      </a:folHlink>
    </a:clrScheme>
    <a:fontScheme name="NSW Gov PPT">
      <a:majorFont>
        <a:latin typeface="Public Sans"/>
        <a:ea typeface=""/>
        <a:cs typeface=""/>
      </a:majorFont>
      <a:minorFont>
        <a:latin typeface="Public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t" anchorCtr="0"/>
      <a:lstStyle>
        <a:defPPr algn="ctr">
          <a:defRPr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A7C589B5-D8D5-514C-B7E8-81C0F1421D88}" vid="{3F97D3B2-A21B-9749-8ECA-E76DFBB4F0FF}"/>
    </a:ext>
  </a:extLst>
</a:theme>
</file>

<file path=ppt/theme/theme20.xml><?xml version="1.0" encoding="utf-8"?>
<a:theme xmlns:a="http://schemas.openxmlformats.org/drawingml/2006/main" name="NSWG Corporate">
  <a:themeElements>
    <a:clrScheme name="NSWGOV Corporate Red04 Sept 2022">
      <a:dk1>
        <a:srgbClr val="22272B"/>
      </a:dk1>
      <a:lt1>
        <a:srgbClr val="FFFFFF"/>
      </a:lt1>
      <a:dk2>
        <a:srgbClr val="D7153A"/>
      </a:dk2>
      <a:lt2>
        <a:srgbClr val="EBEBEB"/>
      </a:lt2>
      <a:accent1>
        <a:srgbClr val="002664"/>
      </a:accent1>
      <a:accent2>
        <a:srgbClr val="146CFD"/>
      </a:accent2>
      <a:accent3>
        <a:srgbClr val="8CE0FF"/>
      </a:accent3>
      <a:accent4>
        <a:srgbClr val="CBEDFD"/>
      </a:accent4>
      <a:accent5>
        <a:srgbClr val="495054"/>
      </a:accent5>
      <a:accent6>
        <a:srgbClr val="FFE6EA"/>
      </a:accent6>
      <a:hlink>
        <a:srgbClr val="22272B"/>
      </a:hlink>
      <a:folHlink>
        <a:srgbClr val="22272B"/>
      </a:folHlink>
    </a:clrScheme>
    <a:fontScheme name="NSW Gov PPT">
      <a:majorFont>
        <a:latin typeface="Public Sans"/>
        <a:ea typeface=""/>
        <a:cs typeface=""/>
      </a:majorFont>
      <a:minorFont>
        <a:latin typeface="Public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t" anchorCtr="0"/>
      <a:lstStyle>
        <a:defPPr algn="ctr">
          <a:defRPr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A7C589B5-D8D5-514C-B7E8-81C0F1421D88}" vid="{3F97D3B2-A21B-9749-8ECA-E76DFBB4F0F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01DDFA30E9744AAA1DB91361E7744E" ma:contentTypeVersion="4" ma:contentTypeDescription="Create a new document." ma:contentTypeScope="" ma:versionID="bfb19fd1178f51bba9dfc335c37481b2">
  <xsd:schema xmlns:xsd="http://www.w3.org/2001/XMLSchema" xmlns:xs="http://www.w3.org/2001/XMLSchema" xmlns:p="http://schemas.microsoft.com/office/2006/metadata/properties" xmlns:ns2="6ce0bfad-7432-4221-90ad-2e09a825cde3" targetNamespace="http://schemas.microsoft.com/office/2006/metadata/properties" ma:root="true" ma:fieldsID="b963cadcd3c997e8dc1cc9eb2d648421" ns2:_="">
    <xsd:import namespace="6ce0bfad-7432-4221-90ad-2e09a825cd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e0bfad-7432-4221-90ad-2e09a825cd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4EBB0E-C107-41A3-832D-BE4147C8EF5A}">
  <ds:schemaRefs>
    <ds:schemaRef ds:uri="http://purl.org/dc/terms/"/>
    <ds:schemaRef ds:uri="http://schemas.microsoft.com/office/2006/documentManagement/types"/>
    <ds:schemaRef ds:uri="http://purl.org/dc/dcmitype/"/>
    <ds:schemaRef ds:uri="6ce0bfad-7432-4221-90ad-2e09a825cde3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80E14B5-42D6-419C-B1DC-46D94B311A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e0bfad-7432-4221-90ad-2e09a825cd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86A910-9C05-49AF-8003-35A92B195B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4731</TotalTime>
  <Words>1417</Words>
  <Application>Microsoft Office PowerPoint</Application>
  <PresentationFormat>Custom</PresentationFormat>
  <Paragraphs>151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Public San light</vt:lpstr>
      <vt:lpstr>Public Sans</vt:lpstr>
      <vt:lpstr>Public Sans Light</vt:lpstr>
      <vt:lpstr>Public Sans SemiBold</vt:lpstr>
      <vt:lpstr>Tahoma</vt:lpstr>
      <vt:lpstr>Times New Roman</vt:lpstr>
      <vt:lpstr>Wingdings</vt:lpstr>
      <vt:lpstr>default layout</vt:lpstr>
      <vt:lpstr>NSWG Corporate</vt:lpstr>
      <vt:lpstr>Primary Prevention Multi-Year Partnership Grant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I apply?</vt:lpstr>
      <vt:lpstr>PowerPoint Presentation</vt:lpstr>
      <vt:lpstr>PowerPoint Presentation</vt:lpstr>
      <vt:lpstr>PowerPoint Presentation</vt:lpstr>
      <vt:lpstr>PowerPoint Presentation</vt:lpstr>
      <vt:lpstr>What should your application include?</vt:lpstr>
      <vt:lpstr>PowerPoint Presentation</vt:lpstr>
      <vt:lpstr>PowerPoint Presentation</vt:lpstr>
      <vt:lpstr>PowerPoint Presentation</vt:lpstr>
      <vt:lpstr>PowerPoint Presentation</vt:lpstr>
      <vt:lpstr>What happens if you’re successful?</vt:lpstr>
      <vt:lpstr>PowerPoint Presentation</vt:lpstr>
      <vt:lpstr>PowerPoint Presentation</vt:lpstr>
      <vt:lpstr>PowerPoint Presentation</vt:lpstr>
      <vt:lpstr>Q&amp;A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Presentation MYP Grant Information Session 16.12</dc:title>
  <dc:creator>Megan Hands</dc:creator>
  <cp:lastModifiedBy>Joshua Youkhana</cp:lastModifiedBy>
  <cp:revision>134</cp:revision>
  <dcterms:modified xsi:type="dcterms:W3CDTF">2024-12-17T03:02:53Z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0x0101008401DDFA30E9744AAA1DB91361E7744E</vt:lpwstr>
  </property>
</Properties>
</file>